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31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14" r:id="rId23"/>
    <p:sldId id="315" r:id="rId24"/>
    <p:sldId id="316" r:id="rId25"/>
    <p:sldId id="318" r:id="rId26"/>
    <p:sldId id="317" r:id="rId27"/>
    <p:sldId id="309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1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12" r:id="rId59"/>
    <p:sldId id="311" r:id="rId60"/>
    <p:sldId id="308" r:id="rId61"/>
  </p:sldIdLst>
  <p:sldSz cx="9144000" cy="6858000" type="screen4x3"/>
  <p:notesSz cx="10234613" cy="70993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95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ADC9C74-7225-4807-9262-31EA68EE22E7}" type="datetimeFigureOut">
              <a:rPr lang="zh-TW" altLang="en-US" smtClean="0"/>
              <a:pPr/>
              <a:t>2016/11/10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7247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EA040CE-6F5D-4541-94AA-851319D4DF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8411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A8B3-E628-47D2-859A-69C7FE67FE7F}" type="datetimeFigureOut">
              <a:rPr lang="zh-TW" altLang="en-US" smtClean="0"/>
              <a:pPr/>
              <a:t>2016/11/10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1813"/>
            <a:ext cx="3549650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755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8485-AC48-4256-B997-11A8D98BE13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84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066800" y="1981200"/>
            <a:ext cx="7543800" cy="41148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66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2010/1/8</a:t>
            </a: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Depth-first search</a:t>
            </a: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3D2848A-52AA-4675-B8C3-444BBAE20FD5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2010/1/8</a:t>
            </a:r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Depth-first search</a:t>
            </a: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8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65038" y="1803078"/>
            <a:ext cx="4104456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演算法</a:t>
            </a:r>
            <a:r>
              <a:rPr lang="zh-TW" altLang="en-US"/>
              <a:t>設計與分析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71472" y="4714884"/>
            <a:ext cx="7854696" cy="17526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台大資工系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呂學一</a:t>
            </a:r>
            <a:endParaRPr lang="zh-TW" altLang="en-US" dirty="0" smtClean="0"/>
          </a:p>
        </p:txBody>
      </p:sp>
      <p:pic>
        <p:nvPicPr>
          <p:cNvPr id="5" name="圖片 4" descr="turb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4762500" cy="47625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71698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1CD8C-C167-450D-8EDB-92D2B4F1EC16}" type="slidenum">
              <a:rPr lang="zh-TW" altLang="en-US"/>
              <a:pPr/>
              <a:t>10</a:t>
            </a:fld>
            <a:endParaRPr lang="en-US" altLang="zh-TW"/>
          </a:p>
        </p:txBody>
      </p:sp>
      <p:sp>
        <p:nvSpPr>
          <p:cNvPr id="950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三個問</a:t>
            </a:r>
            <a:r>
              <a:rPr lang="zh-TW" altLang="en-US" dirty="0"/>
              <a:t>題</a:t>
            </a:r>
            <a:endParaRPr lang="en-US" altLang="zh-TW" dirty="0"/>
          </a:p>
        </p:txBody>
      </p:sp>
      <p:sp>
        <p:nvSpPr>
          <p:cNvPr id="95027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2204864"/>
            <a:ext cx="8229600" cy="4119736"/>
          </a:xfrm>
        </p:spPr>
        <p:txBody>
          <a:bodyPr/>
          <a:lstStyle/>
          <a:p>
            <a:r>
              <a:rPr lang="en-US" altLang="zh-TW" dirty="0"/>
              <a:t>Connected components</a:t>
            </a:r>
          </a:p>
          <a:p>
            <a:r>
              <a:rPr lang="en-US" altLang="zh-TW" dirty="0"/>
              <a:t>Topological sort</a:t>
            </a:r>
          </a:p>
          <a:p>
            <a:r>
              <a:rPr lang="en-US" altLang="zh-TW" dirty="0"/>
              <a:t>Strongly connected components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005064"/>
            <a:ext cx="3312368" cy="19936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61974D5A-5335-4033-BA38-F91D474E375A}" type="slidenum">
              <a:rPr lang="zh-TW" altLang="en-US"/>
              <a:pPr/>
              <a:t>11</a:t>
            </a:fld>
            <a:endParaRPr lang="en-US" altLang="zh-TW"/>
          </a:p>
        </p:txBody>
      </p:sp>
      <p:sp>
        <p:nvSpPr>
          <p:cNvPr id="95334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Problem 1</a:t>
            </a:r>
          </a:p>
        </p:txBody>
      </p:sp>
      <p:sp>
        <p:nvSpPr>
          <p:cNvPr id="95334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Connected components</a:t>
            </a:r>
          </a:p>
        </p:txBody>
      </p:sp>
      <p:pic>
        <p:nvPicPr>
          <p:cNvPr id="44034" name="Picture 2" descr="http://www.kevineikenberry.com/blogs/uploaded_images/chain-7416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356992"/>
            <a:ext cx="38100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5688-3A71-4F97-AAD9-A3198C83CEFC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Connected components</a:t>
            </a:r>
          </a:p>
        </p:txBody>
      </p:sp>
      <p:sp>
        <p:nvSpPr>
          <p:cNvPr id="955397" name="Line 5"/>
          <p:cNvSpPr>
            <a:spLocks noChangeShapeType="1"/>
          </p:cNvSpPr>
          <p:nvPr/>
        </p:nvSpPr>
        <p:spPr bwMode="auto">
          <a:xfrm>
            <a:off x="2513013" y="3624263"/>
            <a:ext cx="471487" cy="11890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5398" name="Line 6"/>
          <p:cNvSpPr>
            <a:spLocks noChangeShapeType="1"/>
          </p:cNvSpPr>
          <p:nvPr/>
        </p:nvSpPr>
        <p:spPr bwMode="auto">
          <a:xfrm>
            <a:off x="1744663" y="2543175"/>
            <a:ext cx="766762" cy="10731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5399" name="Line 7"/>
          <p:cNvSpPr>
            <a:spLocks noChangeShapeType="1"/>
          </p:cNvSpPr>
          <p:nvPr/>
        </p:nvSpPr>
        <p:spPr bwMode="auto">
          <a:xfrm flipV="1">
            <a:off x="2943225" y="4195763"/>
            <a:ext cx="1155700" cy="6492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5400" name="Line 8"/>
          <p:cNvSpPr>
            <a:spLocks noChangeShapeType="1"/>
          </p:cNvSpPr>
          <p:nvPr/>
        </p:nvSpPr>
        <p:spPr bwMode="auto">
          <a:xfrm>
            <a:off x="1724025" y="2554288"/>
            <a:ext cx="1847850" cy="4619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5401" name="Line 9"/>
          <p:cNvSpPr>
            <a:spLocks noChangeShapeType="1"/>
          </p:cNvSpPr>
          <p:nvPr/>
        </p:nvSpPr>
        <p:spPr bwMode="auto">
          <a:xfrm flipV="1">
            <a:off x="1639888" y="3594100"/>
            <a:ext cx="881062" cy="10715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5402" name="Line 10"/>
          <p:cNvSpPr>
            <a:spLocks noChangeShapeType="1"/>
          </p:cNvSpPr>
          <p:nvPr/>
        </p:nvSpPr>
        <p:spPr bwMode="auto">
          <a:xfrm flipH="1" flipV="1">
            <a:off x="3582988" y="3014663"/>
            <a:ext cx="547687" cy="1155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5403" name="Line 11"/>
          <p:cNvSpPr>
            <a:spLocks noChangeShapeType="1"/>
          </p:cNvSpPr>
          <p:nvPr/>
        </p:nvSpPr>
        <p:spPr bwMode="auto">
          <a:xfrm flipV="1">
            <a:off x="2965450" y="2997200"/>
            <a:ext cx="608013" cy="1836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5404" name="Oval 12"/>
          <p:cNvSpPr>
            <a:spLocks noChangeArrowheads="1"/>
          </p:cNvSpPr>
          <p:nvPr/>
        </p:nvSpPr>
        <p:spPr bwMode="auto">
          <a:xfrm>
            <a:off x="1490663" y="23018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5405" name="Oval 13"/>
          <p:cNvSpPr>
            <a:spLocks noChangeArrowheads="1"/>
          </p:cNvSpPr>
          <p:nvPr/>
        </p:nvSpPr>
        <p:spPr bwMode="auto">
          <a:xfrm>
            <a:off x="2259013" y="33528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5406" name="Oval 14"/>
          <p:cNvSpPr>
            <a:spLocks noChangeArrowheads="1"/>
          </p:cNvSpPr>
          <p:nvPr/>
        </p:nvSpPr>
        <p:spPr bwMode="auto">
          <a:xfrm>
            <a:off x="3321050" y="277336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5407" name="Oval 15"/>
          <p:cNvSpPr>
            <a:spLocks noChangeArrowheads="1"/>
          </p:cNvSpPr>
          <p:nvPr/>
        </p:nvSpPr>
        <p:spPr bwMode="auto">
          <a:xfrm>
            <a:off x="1419225" y="438150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5408" name="Oval 16"/>
          <p:cNvSpPr>
            <a:spLocks noChangeArrowheads="1"/>
          </p:cNvSpPr>
          <p:nvPr/>
        </p:nvSpPr>
        <p:spPr bwMode="auto">
          <a:xfrm>
            <a:off x="2701925" y="458152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5409" name="Oval 17"/>
          <p:cNvSpPr>
            <a:spLocks noChangeArrowheads="1"/>
          </p:cNvSpPr>
          <p:nvPr/>
        </p:nvSpPr>
        <p:spPr bwMode="auto">
          <a:xfrm>
            <a:off x="3857625" y="39306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5413" name="Oval 21"/>
          <p:cNvSpPr>
            <a:spLocks noChangeArrowheads="1"/>
          </p:cNvSpPr>
          <p:nvPr/>
        </p:nvSpPr>
        <p:spPr bwMode="auto">
          <a:xfrm>
            <a:off x="6022975" y="51339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5414" name="Line 22"/>
          <p:cNvSpPr>
            <a:spLocks noChangeShapeType="1"/>
          </p:cNvSpPr>
          <p:nvPr/>
        </p:nvSpPr>
        <p:spPr bwMode="auto">
          <a:xfrm>
            <a:off x="5916613" y="2616200"/>
            <a:ext cx="987425" cy="10429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5415" name="Line 23"/>
          <p:cNvSpPr>
            <a:spLocks noChangeShapeType="1"/>
          </p:cNvSpPr>
          <p:nvPr/>
        </p:nvSpPr>
        <p:spPr bwMode="auto">
          <a:xfrm flipV="1">
            <a:off x="5233988" y="3648075"/>
            <a:ext cx="1671637" cy="396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5416" name="Line 24"/>
          <p:cNvSpPr>
            <a:spLocks noChangeShapeType="1"/>
          </p:cNvSpPr>
          <p:nvPr/>
        </p:nvSpPr>
        <p:spPr bwMode="auto">
          <a:xfrm flipV="1">
            <a:off x="5243513" y="2608263"/>
            <a:ext cx="673100" cy="1079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5410" name="Oval 18"/>
          <p:cNvSpPr>
            <a:spLocks noChangeArrowheads="1"/>
          </p:cNvSpPr>
          <p:nvPr/>
        </p:nvSpPr>
        <p:spPr bwMode="auto">
          <a:xfrm>
            <a:off x="5664200" y="23526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5411" name="Oval 19"/>
          <p:cNvSpPr>
            <a:spLocks noChangeArrowheads="1"/>
          </p:cNvSpPr>
          <p:nvPr/>
        </p:nvSpPr>
        <p:spPr bwMode="auto">
          <a:xfrm>
            <a:off x="4989513" y="343535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5412" name="Oval 20"/>
          <p:cNvSpPr>
            <a:spLocks noChangeArrowheads="1"/>
          </p:cNvSpPr>
          <p:nvPr/>
        </p:nvSpPr>
        <p:spPr bwMode="auto">
          <a:xfrm>
            <a:off x="6654800" y="33845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5417" name="Oval 25"/>
          <p:cNvSpPr>
            <a:spLocks noChangeArrowheads="1"/>
          </p:cNvSpPr>
          <p:nvPr/>
        </p:nvSpPr>
        <p:spPr bwMode="auto">
          <a:xfrm>
            <a:off x="682625" y="2017713"/>
            <a:ext cx="3952875" cy="3216275"/>
          </a:xfrm>
          <a:prstGeom prst="ellips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5418" name="Oval 26"/>
          <p:cNvSpPr>
            <a:spLocks noChangeArrowheads="1"/>
          </p:cNvSpPr>
          <p:nvPr/>
        </p:nvSpPr>
        <p:spPr bwMode="auto">
          <a:xfrm>
            <a:off x="5286375" y="4672013"/>
            <a:ext cx="1935163" cy="1419225"/>
          </a:xfrm>
          <a:prstGeom prst="ellips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5419" name="Oval 27"/>
          <p:cNvSpPr>
            <a:spLocks noChangeArrowheads="1"/>
          </p:cNvSpPr>
          <p:nvPr/>
        </p:nvSpPr>
        <p:spPr bwMode="auto">
          <a:xfrm>
            <a:off x="4791075" y="2236788"/>
            <a:ext cx="2420938" cy="2252662"/>
          </a:xfrm>
          <a:prstGeom prst="ellips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9554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417" grpId="0" animBg="1"/>
      <p:bldP spid="955418" grpId="0" animBg="1"/>
      <p:bldP spid="9554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62EFA-626A-4EF8-8214-A730A7D3065B}" type="slidenum">
              <a:rPr lang="zh-TW" altLang="en-US"/>
              <a:pPr/>
              <a:t>13</a:t>
            </a:fld>
            <a:endParaRPr lang="en-US" altLang="zh-TW"/>
          </a:p>
        </p:txBody>
      </p:sp>
      <p:sp>
        <p:nvSpPr>
          <p:cNvPr id="95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Definition</a:t>
            </a:r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" y="2276872"/>
            <a:ext cx="7922895" cy="880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D5AE-F1F4-41D4-B079-6CED4F2386A0}" type="slidenum">
              <a:rPr lang="zh-TW" altLang="en-US"/>
              <a:pPr/>
              <a:t>14</a:t>
            </a:fld>
            <a:endParaRPr lang="en-US" altLang="zh-TW"/>
          </a:p>
        </p:txBody>
      </p:sp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Connected subgraph</a:t>
            </a:r>
          </a:p>
        </p:txBody>
      </p:sp>
      <p:sp>
        <p:nvSpPr>
          <p:cNvPr id="958467" name="Line 3"/>
          <p:cNvSpPr>
            <a:spLocks noChangeShapeType="1"/>
          </p:cNvSpPr>
          <p:nvPr/>
        </p:nvSpPr>
        <p:spPr bwMode="auto">
          <a:xfrm>
            <a:off x="2513013" y="3624263"/>
            <a:ext cx="471487" cy="11890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8468" name="Line 4"/>
          <p:cNvSpPr>
            <a:spLocks noChangeShapeType="1"/>
          </p:cNvSpPr>
          <p:nvPr/>
        </p:nvSpPr>
        <p:spPr bwMode="auto">
          <a:xfrm>
            <a:off x="1744663" y="2543175"/>
            <a:ext cx="766762" cy="10731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8469" name="Line 5"/>
          <p:cNvSpPr>
            <a:spLocks noChangeShapeType="1"/>
          </p:cNvSpPr>
          <p:nvPr/>
        </p:nvSpPr>
        <p:spPr bwMode="auto">
          <a:xfrm flipV="1">
            <a:off x="2943225" y="4195763"/>
            <a:ext cx="1155700" cy="6492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8470" name="Line 6"/>
          <p:cNvSpPr>
            <a:spLocks noChangeShapeType="1"/>
          </p:cNvSpPr>
          <p:nvPr/>
        </p:nvSpPr>
        <p:spPr bwMode="auto">
          <a:xfrm>
            <a:off x="1724025" y="2554288"/>
            <a:ext cx="1847850" cy="4619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8471" name="Line 7"/>
          <p:cNvSpPr>
            <a:spLocks noChangeShapeType="1"/>
          </p:cNvSpPr>
          <p:nvPr/>
        </p:nvSpPr>
        <p:spPr bwMode="auto">
          <a:xfrm flipV="1">
            <a:off x="1639888" y="3594100"/>
            <a:ext cx="881062" cy="10715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8472" name="Line 8"/>
          <p:cNvSpPr>
            <a:spLocks noChangeShapeType="1"/>
          </p:cNvSpPr>
          <p:nvPr/>
        </p:nvSpPr>
        <p:spPr bwMode="auto">
          <a:xfrm flipH="1" flipV="1">
            <a:off x="3582988" y="3014663"/>
            <a:ext cx="547687" cy="1155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8473" name="Line 9"/>
          <p:cNvSpPr>
            <a:spLocks noChangeShapeType="1"/>
          </p:cNvSpPr>
          <p:nvPr/>
        </p:nvSpPr>
        <p:spPr bwMode="auto">
          <a:xfrm flipV="1">
            <a:off x="2965450" y="2997200"/>
            <a:ext cx="608013" cy="1836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8474" name="Oval 10"/>
          <p:cNvSpPr>
            <a:spLocks noChangeArrowheads="1"/>
          </p:cNvSpPr>
          <p:nvPr/>
        </p:nvSpPr>
        <p:spPr bwMode="auto">
          <a:xfrm>
            <a:off x="1490663" y="23018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8475" name="Oval 11"/>
          <p:cNvSpPr>
            <a:spLocks noChangeArrowheads="1"/>
          </p:cNvSpPr>
          <p:nvPr/>
        </p:nvSpPr>
        <p:spPr bwMode="auto">
          <a:xfrm>
            <a:off x="2259013" y="33528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8476" name="Oval 12"/>
          <p:cNvSpPr>
            <a:spLocks noChangeArrowheads="1"/>
          </p:cNvSpPr>
          <p:nvPr/>
        </p:nvSpPr>
        <p:spPr bwMode="auto">
          <a:xfrm>
            <a:off x="3321050" y="277336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8477" name="Oval 13"/>
          <p:cNvSpPr>
            <a:spLocks noChangeArrowheads="1"/>
          </p:cNvSpPr>
          <p:nvPr/>
        </p:nvSpPr>
        <p:spPr bwMode="auto">
          <a:xfrm>
            <a:off x="1419225" y="438150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8478" name="Oval 14"/>
          <p:cNvSpPr>
            <a:spLocks noChangeArrowheads="1"/>
          </p:cNvSpPr>
          <p:nvPr/>
        </p:nvSpPr>
        <p:spPr bwMode="auto">
          <a:xfrm>
            <a:off x="2701925" y="458152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8479" name="Oval 15"/>
          <p:cNvSpPr>
            <a:spLocks noChangeArrowheads="1"/>
          </p:cNvSpPr>
          <p:nvPr/>
        </p:nvSpPr>
        <p:spPr bwMode="auto">
          <a:xfrm>
            <a:off x="3857625" y="39306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8480" name="Oval 16"/>
          <p:cNvSpPr>
            <a:spLocks noChangeArrowheads="1"/>
          </p:cNvSpPr>
          <p:nvPr/>
        </p:nvSpPr>
        <p:spPr bwMode="auto">
          <a:xfrm>
            <a:off x="6022975" y="51339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8481" name="Line 17"/>
          <p:cNvSpPr>
            <a:spLocks noChangeShapeType="1"/>
          </p:cNvSpPr>
          <p:nvPr/>
        </p:nvSpPr>
        <p:spPr bwMode="auto">
          <a:xfrm>
            <a:off x="5916613" y="2616200"/>
            <a:ext cx="987425" cy="10429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8482" name="Line 18"/>
          <p:cNvSpPr>
            <a:spLocks noChangeShapeType="1"/>
          </p:cNvSpPr>
          <p:nvPr/>
        </p:nvSpPr>
        <p:spPr bwMode="auto">
          <a:xfrm flipV="1">
            <a:off x="5233988" y="3648075"/>
            <a:ext cx="1671637" cy="396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8483" name="Line 19"/>
          <p:cNvSpPr>
            <a:spLocks noChangeShapeType="1"/>
          </p:cNvSpPr>
          <p:nvPr/>
        </p:nvSpPr>
        <p:spPr bwMode="auto">
          <a:xfrm flipV="1">
            <a:off x="5243513" y="2608263"/>
            <a:ext cx="673100" cy="1079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8484" name="Oval 20"/>
          <p:cNvSpPr>
            <a:spLocks noChangeArrowheads="1"/>
          </p:cNvSpPr>
          <p:nvPr/>
        </p:nvSpPr>
        <p:spPr bwMode="auto">
          <a:xfrm>
            <a:off x="5664200" y="23526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8485" name="Oval 21"/>
          <p:cNvSpPr>
            <a:spLocks noChangeArrowheads="1"/>
          </p:cNvSpPr>
          <p:nvPr/>
        </p:nvSpPr>
        <p:spPr bwMode="auto">
          <a:xfrm>
            <a:off x="4989513" y="343535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8486" name="Oval 22"/>
          <p:cNvSpPr>
            <a:spLocks noChangeArrowheads="1"/>
          </p:cNvSpPr>
          <p:nvPr/>
        </p:nvSpPr>
        <p:spPr bwMode="auto">
          <a:xfrm>
            <a:off x="6654800" y="33845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/>
          </a:p>
        </p:txBody>
      </p:sp>
      <p:sp>
        <p:nvSpPr>
          <p:cNvPr id="958487" name="Oval 23"/>
          <p:cNvSpPr>
            <a:spLocks noChangeArrowheads="1"/>
          </p:cNvSpPr>
          <p:nvPr/>
        </p:nvSpPr>
        <p:spPr bwMode="auto">
          <a:xfrm rot="898944">
            <a:off x="2711450" y="2422525"/>
            <a:ext cx="1887538" cy="3482975"/>
          </a:xfrm>
          <a:prstGeom prst="ellips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584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6100-E45F-49DD-809C-206A9BB3233C}" type="slidenum">
              <a:rPr lang="zh-TW" altLang="en-US"/>
              <a:pPr/>
              <a:t>15</a:t>
            </a:fld>
            <a:endParaRPr lang="en-US" altLang="zh-TW"/>
          </a:p>
        </p:txBody>
      </p:sp>
      <p:sp>
        <p:nvSpPr>
          <p:cNvPr id="99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Observation</a:t>
            </a:r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connected components of a graph must be disjoint.</a:t>
            </a:r>
          </a:p>
          <a:p>
            <a:r>
              <a:rPr lang="en-US" altLang="zh-TW"/>
              <a:t>Why?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3ADAC-C0DD-4F50-8C33-C8166B2464D3}" type="slidenum">
              <a:rPr lang="zh-TW" altLang="en-US"/>
              <a:pPr/>
              <a:t>16</a:t>
            </a:fld>
            <a:endParaRPr lang="en-US" altLang="zh-TW"/>
          </a:p>
        </p:txBody>
      </p:sp>
      <p:sp>
        <p:nvSpPr>
          <p:cNvPr id="95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problem</a:t>
            </a:r>
          </a:p>
        </p:txBody>
      </p:sp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Input: </a:t>
            </a:r>
          </a:p>
          <a:p>
            <a:pPr lvl="1"/>
            <a:r>
              <a:rPr lang="en-US" altLang="zh-TW" i="1" dirty="0"/>
              <a:t>G </a:t>
            </a:r>
            <a:r>
              <a:rPr lang="en-US" altLang="zh-TW" dirty="0"/>
              <a:t>= (</a:t>
            </a:r>
            <a:r>
              <a:rPr lang="en-US" altLang="zh-TW" i="1" dirty="0"/>
              <a:t>V</a:t>
            </a:r>
            <a:r>
              <a:rPr lang="en-US" altLang="zh-TW" dirty="0"/>
              <a:t>, </a:t>
            </a:r>
            <a:r>
              <a:rPr lang="en-US" altLang="zh-TW" i="1" dirty="0"/>
              <a:t>E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</a:t>
            </a:r>
          </a:p>
          <a:p>
            <a:pPr lvl="1"/>
            <a:r>
              <a:rPr lang="en-US" altLang="zh-TW" dirty="0"/>
              <a:t>The connected components of </a:t>
            </a:r>
            <a:r>
              <a:rPr lang="en-US" altLang="zh-TW" i="1" dirty="0"/>
              <a:t>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A2AD44AE-89EE-457D-BC13-9B09A81F0535}" type="slidenum">
              <a:rPr lang="zh-TW" altLang="en-US"/>
              <a:pPr/>
              <a:t>17</a:t>
            </a:fld>
            <a:endParaRPr lang="en-US" altLang="zh-TW"/>
          </a:p>
        </p:txBody>
      </p:sp>
      <p:sp>
        <p:nvSpPr>
          <p:cNvPr id="96256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Question</a:t>
            </a:r>
          </a:p>
        </p:txBody>
      </p:sp>
      <p:sp>
        <p:nvSpPr>
          <p:cNvPr id="9625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461250" cy="1752600"/>
          </a:xfrm>
        </p:spPr>
        <p:txBody>
          <a:bodyPr/>
          <a:lstStyle/>
          <a:p>
            <a:r>
              <a:rPr lang="en-US" altLang="zh-TW"/>
              <a:t>What is the time complexity of this problem?</a:t>
            </a:r>
            <a:endParaRPr lang="zh-TW" altLang="en-US"/>
          </a:p>
        </p:txBody>
      </p:sp>
      <p:pic>
        <p:nvPicPr>
          <p:cNvPr id="962567" name="Picture 7" descr="questionmark000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1700808"/>
            <a:ext cx="2074863" cy="207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0" tmFilter="0, 0; 0.125,0.2665; 0.25,0.4; 0.375,0.465; 0.5,0.5;  0.625,0.535; 0.75,0.6; 0.875,0.7335; 1,1">
                                          <p:stCondLst>
                                            <p:cond delay="332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0" tmFilter="0, 0; 0.125,0.2665; 0.25,0.4; 0.375,0.465; 0.5,0.5;  0.625,0.535; 0.75,0.6; 0.875,0.7335; 1,1">
                                          <p:stCondLst>
                                            <p:cond delay="662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0" tmFilter="0, 0; 0.125,0.2665; 0.25,0.4; 0.375,0.465; 0.5,0.5;  0.625,0.535; 0.75,0.6; 0.875,0.7335; 1,1">
                                          <p:stCondLst>
                                            <p:cond delay="828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0">
                                          <p:stCondLst>
                                            <p:cond delay="325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0" decel="50000">
                                          <p:stCondLst>
                                            <p:cond delay="338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0">
                                          <p:stCondLst>
                                            <p:cond delay="656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0" decel="50000">
                                          <p:stCondLst>
                                            <p:cond delay="669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0">
                                          <p:stCondLst>
                                            <p:cond delay="821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0" decel="50000">
                                          <p:stCondLst>
                                            <p:cond delay="834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0">
                                          <p:stCondLst>
                                            <p:cond delay="904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0" decel="50000">
                                          <p:stCondLst>
                                            <p:cond delay="917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0" fill="hold"/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0" fill="hold"/>
                                        <p:tgtEl>
                                          <p:spTgt spid="962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69F-219F-4370-A710-E6B0753D08B5}" type="slidenum">
              <a:rPr lang="zh-TW" altLang="en-US"/>
              <a:pPr/>
              <a:t>18</a:t>
            </a:fld>
            <a:endParaRPr lang="en-US" altLang="zh-TW"/>
          </a:p>
        </p:txBody>
      </p:sp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Depth-First Search</a:t>
            </a:r>
          </a:p>
        </p:txBody>
      </p:sp>
      <p:pic>
        <p:nvPicPr>
          <p:cNvPr id="964612" name="Picture 4" descr="MMj03567970000[1]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8571" y="5085184"/>
            <a:ext cx="1028700" cy="1028700"/>
          </a:xfrm>
          <a:prstGeom prst="rect">
            <a:avLst/>
          </a:prstGeom>
          <a:noFill/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0850"/>
            <a:ext cx="3320415" cy="26727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70" y="2060849"/>
            <a:ext cx="2800350" cy="2367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E425-A00F-4628-8E87-1234ABEDB725}" type="slidenum">
              <a:rPr lang="zh-TW" altLang="en-US"/>
              <a:pPr/>
              <a:t>19</a:t>
            </a:fld>
            <a:endParaRPr lang="en-US" altLang="zh-TW"/>
          </a:p>
        </p:txBody>
      </p:sp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Connected components</a:t>
            </a:r>
          </a:p>
        </p:txBody>
      </p:sp>
      <p:sp>
        <p:nvSpPr>
          <p:cNvPr id="967683" name="Line 3"/>
          <p:cNvSpPr>
            <a:spLocks noChangeShapeType="1"/>
          </p:cNvSpPr>
          <p:nvPr/>
        </p:nvSpPr>
        <p:spPr bwMode="auto">
          <a:xfrm>
            <a:off x="2513013" y="3624263"/>
            <a:ext cx="471487" cy="11890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684" name="Line 4"/>
          <p:cNvSpPr>
            <a:spLocks noChangeShapeType="1"/>
          </p:cNvSpPr>
          <p:nvPr/>
        </p:nvSpPr>
        <p:spPr bwMode="auto">
          <a:xfrm>
            <a:off x="1744663" y="2543175"/>
            <a:ext cx="766762" cy="10731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685" name="Line 5"/>
          <p:cNvSpPr>
            <a:spLocks noChangeShapeType="1"/>
          </p:cNvSpPr>
          <p:nvPr/>
        </p:nvSpPr>
        <p:spPr bwMode="auto">
          <a:xfrm flipV="1">
            <a:off x="2943225" y="4195763"/>
            <a:ext cx="1155700" cy="6492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686" name="Line 6"/>
          <p:cNvSpPr>
            <a:spLocks noChangeShapeType="1"/>
          </p:cNvSpPr>
          <p:nvPr/>
        </p:nvSpPr>
        <p:spPr bwMode="auto">
          <a:xfrm>
            <a:off x="1724025" y="2554288"/>
            <a:ext cx="1847850" cy="4619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687" name="Line 7"/>
          <p:cNvSpPr>
            <a:spLocks noChangeShapeType="1"/>
          </p:cNvSpPr>
          <p:nvPr/>
        </p:nvSpPr>
        <p:spPr bwMode="auto">
          <a:xfrm flipV="1">
            <a:off x="1639888" y="3594100"/>
            <a:ext cx="881062" cy="10715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688" name="Line 8"/>
          <p:cNvSpPr>
            <a:spLocks noChangeShapeType="1"/>
          </p:cNvSpPr>
          <p:nvPr/>
        </p:nvSpPr>
        <p:spPr bwMode="auto">
          <a:xfrm flipH="1" flipV="1">
            <a:off x="3582988" y="3014663"/>
            <a:ext cx="547687" cy="1155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689" name="Line 9"/>
          <p:cNvSpPr>
            <a:spLocks noChangeShapeType="1"/>
          </p:cNvSpPr>
          <p:nvPr/>
        </p:nvSpPr>
        <p:spPr bwMode="auto">
          <a:xfrm flipV="1">
            <a:off x="2965450" y="2997200"/>
            <a:ext cx="608013" cy="1836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696" name="Oval 16"/>
          <p:cNvSpPr>
            <a:spLocks noChangeArrowheads="1"/>
          </p:cNvSpPr>
          <p:nvPr/>
        </p:nvSpPr>
        <p:spPr bwMode="auto">
          <a:xfrm>
            <a:off x="6022975" y="51339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67697" name="Line 17"/>
          <p:cNvSpPr>
            <a:spLocks noChangeShapeType="1"/>
          </p:cNvSpPr>
          <p:nvPr/>
        </p:nvSpPr>
        <p:spPr bwMode="auto">
          <a:xfrm>
            <a:off x="5916613" y="2616200"/>
            <a:ext cx="987425" cy="10429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698" name="Line 18"/>
          <p:cNvSpPr>
            <a:spLocks noChangeShapeType="1"/>
          </p:cNvSpPr>
          <p:nvPr/>
        </p:nvSpPr>
        <p:spPr bwMode="auto">
          <a:xfrm flipV="1">
            <a:off x="5233988" y="3648075"/>
            <a:ext cx="1671637" cy="396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699" name="Line 19"/>
          <p:cNvSpPr>
            <a:spLocks noChangeShapeType="1"/>
          </p:cNvSpPr>
          <p:nvPr/>
        </p:nvSpPr>
        <p:spPr bwMode="auto">
          <a:xfrm flipV="1">
            <a:off x="5243513" y="2608263"/>
            <a:ext cx="673100" cy="1079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706" name="Line 26"/>
          <p:cNvSpPr>
            <a:spLocks noChangeShapeType="1"/>
          </p:cNvSpPr>
          <p:nvPr/>
        </p:nvSpPr>
        <p:spPr bwMode="auto">
          <a:xfrm>
            <a:off x="2517775" y="3629025"/>
            <a:ext cx="471488" cy="1189038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707" name="Line 27"/>
          <p:cNvSpPr>
            <a:spLocks noChangeShapeType="1"/>
          </p:cNvSpPr>
          <p:nvPr/>
        </p:nvSpPr>
        <p:spPr bwMode="auto">
          <a:xfrm>
            <a:off x="1749425" y="2547938"/>
            <a:ext cx="766763" cy="107315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708" name="Line 28"/>
          <p:cNvSpPr>
            <a:spLocks noChangeShapeType="1"/>
          </p:cNvSpPr>
          <p:nvPr/>
        </p:nvSpPr>
        <p:spPr bwMode="auto">
          <a:xfrm flipV="1">
            <a:off x="1644650" y="3598863"/>
            <a:ext cx="881063" cy="1071562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709" name="Line 29"/>
          <p:cNvSpPr>
            <a:spLocks noChangeShapeType="1"/>
          </p:cNvSpPr>
          <p:nvPr/>
        </p:nvSpPr>
        <p:spPr bwMode="auto">
          <a:xfrm flipH="1" flipV="1">
            <a:off x="3587750" y="3019425"/>
            <a:ext cx="547688" cy="11557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710" name="Line 30"/>
          <p:cNvSpPr>
            <a:spLocks noChangeShapeType="1"/>
          </p:cNvSpPr>
          <p:nvPr/>
        </p:nvSpPr>
        <p:spPr bwMode="auto">
          <a:xfrm flipV="1">
            <a:off x="2970213" y="3001963"/>
            <a:ext cx="608012" cy="1836737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690" name="Oval 10"/>
          <p:cNvSpPr>
            <a:spLocks noChangeArrowheads="1"/>
          </p:cNvSpPr>
          <p:nvPr/>
        </p:nvSpPr>
        <p:spPr bwMode="auto">
          <a:xfrm>
            <a:off x="1490663" y="23018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67691" name="Oval 11"/>
          <p:cNvSpPr>
            <a:spLocks noChangeArrowheads="1"/>
          </p:cNvSpPr>
          <p:nvPr/>
        </p:nvSpPr>
        <p:spPr bwMode="auto">
          <a:xfrm>
            <a:off x="2259013" y="33528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67692" name="Oval 12"/>
          <p:cNvSpPr>
            <a:spLocks noChangeArrowheads="1"/>
          </p:cNvSpPr>
          <p:nvPr/>
        </p:nvSpPr>
        <p:spPr bwMode="auto">
          <a:xfrm>
            <a:off x="3321050" y="277336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67693" name="Oval 13"/>
          <p:cNvSpPr>
            <a:spLocks noChangeArrowheads="1"/>
          </p:cNvSpPr>
          <p:nvPr/>
        </p:nvSpPr>
        <p:spPr bwMode="auto">
          <a:xfrm>
            <a:off x="1419225" y="438150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67694" name="Oval 14"/>
          <p:cNvSpPr>
            <a:spLocks noChangeArrowheads="1"/>
          </p:cNvSpPr>
          <p:nvPr/>
        </p:nvSpPr>
        <p:spPr bwMode="auto">
          <a:xfrm>
            <a:off x="2701925" y="458152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67695" name="Oval 15"/>
          <p:cNvSpPr>
            <a:spLocks noChangeArrowheads="1"/>
          </p:cNvSpPr>
          <p:nvPr/>
        </p:nvSpPr>
        <p:spPr bwMode="auto">
          <a:xfrm>
            <a:off x="3857625" y="39306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67711" name="Line 31"/>
          <p:cNvSpPr>
            <a:spLocks noChangeShapeType="1"/>
          </p:cNvSpPr>
          <p:nvPr/>
        </p:nvSpPr>
        <p:spPr bwMode="auto">
          <a:xfrm flipV="1">
            <a:off x="5238750" y="3641725"/>
            <a:ext cx="1671638" cy="39688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712" name="Line 32"/>
          <p:cNvSpPr>
            <a:spLocks noChangeShapeType="1"/>
          </p:cNvSpPr>
          <p:nvPr/>
        </p:nvSpPr>
        <p:spPr bwMode="auto">
          <a:xfrm flipV="1">
            <a:off x="5248275" y="2601913"/>
            <a:ext cx="673100" cy="10795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67700" name="Oval 20"/>
          <p:cNvSpPr>
            <a:spLocks noChangeArrowheads="1"/>
          </p:cNvSpPr>
          <p:nvPr/>
        </p:nvSpPr>
        <p:spPr bwMode="auto">
          <a:xfrm>
            <a:off x="5664200" y="235267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67701" name="Oval 21"/>
          <p:cNvSpPr>
            <a:spLocks noChangeArrowheads="1"/>
          </p:cNvSpPr>
          <p:nvPr/>
        </p:nvSpPr>
        <p:spPr bwMode="auto">
          <a:xfrm>
            <a:off x="4989513" y="343535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67702" name="Oval 22"/>
          <p:cNvSpPr>
            <a:spLocks noChangeArrowheads="1"/>
          </p:cNvSpPr>
          <p:nvPr/>
        </p:nvSpPr>
        <p:spPr bwMode="auto">
          <a:xfrm>
            <a:off x="6654800" y="33845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7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7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67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706" grpId="0" animBg="1"/>
      <p:bldP spid="967707" grpId="0" animBg="1"/>
      <p:bldP spid="967708" grpId="0" animBg="1"/>
      <p:bldP spid="967709" grpId="0" animBg="1"/>
      <p:bldP spid="967710" grpId="0" animBg="1"/>
      <p:bldP spid="967711" grpId="0" animBg="1"/>
      <p:bldP spid="9677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CF6F-4C01-40A8-AD16-8C1EE6F01004}" type="slidenum">
              <a:rPr lang="zh-TW" altLang="en-US"/>
              <a:pPr/>
              <a:t>2</a:t>
            </a:fld>
            <a:endParaRPr lang="en-US" altLang="zh-TW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08920"/>
            <a:ext cx="3250704" cy="3615680"/>
          </a:xfrm>
        </p:spPr>
        <p:txBody>
          <a:bodyPr/>
          <a:lstStyle/>
          <a:p>
            <a:r>
              <a:rPr lang="en-US" altLang="zh-TW" dirty="0"/>
              <a:t>Depth-first search on </a:t>
            </a:r>
            <a:r>
              <a:rPr lang="en-US" altLang="zh-TW" dirty="0" smtClean="0"/>
              <a:t>graphs</a:t>
            </a:r>
            <a:endParaRPr lang="en-US" altLang="zh-TW" dirty="0"/>
          </a:p>
        </p:txBody>
      </p:sp>
      <p:pic>
        <p:nvPicPr>
          <p:cNvPr id="8" name="Picture 2" descr="http://www.posters-n-prints.com/zoom/icebergs-hidden-depth.jpg"/>
          <p:cNvPicPr>
            <a:picLocks noChangeAspect="1" noChangeArrowheads="1"/>
          </p:cNvPicPr>
          <p:nvPr/>
        </p:nvPicPr>
        <p:blipFill>
          <a:blip r:embed="rId2" cstate="print"/>
          <a:srcRect b="3945"/>
          <a:stretch>
            <a:fillRect/>
          </a:stretch>
        </p:blipFill>
        <p:spPr bwMode="auto">
          <a:xfrm>
            <a:off x="4211960" y="1556792"/>
            <a:ext cx="3168352" cy="4268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1D02-FFC1-41F3-9242-F6E3C72F36D2}" type="slidenum">
              <a:rPr lang="zh-TW" altLang="en-US"/>
              <a:pPr/>
              <a:t>20</a:t>
            </a:fld>
            <a:endParaRPr lang="en-US" altLang="zh-TW"/>
          </a:p>
        </p:txBody>
      </p:sp>
      <p:sp>
        <p:nvSpPr>
          <p:cNvPr id="968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Depth-First Search</a:t>
            </a:r>
          </a:p>
        </p:txBody>
      </p:sp>
      <p:pic>
        <p:nvPicPr>
          <p:cNvPr id="968707" name="Picture 3" descr="MMj03567970000[1]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764704"/>
            <a:ext cx="1028700" cy="1028700"/>
          </a:xfrm>
          <a:prstGeom prst="rect">
            <a:avLst/>
          </a:prstGeom>
          <a:noFill/>
        </p:spPr>
      </p:pic>
      <p:sp>
        <p:nvSpPr>
          <p:cNvPr id="968893" name="Oval 189"/>
          <p:cNvSpPr>
            <a:spLocks noChangeArrowheads="1"/>
          </p:cNvSpPr>
          <p:nvPr/>
        </p:nvSpPr>
        <p:spPr bwMode="auto">
          <a:xfrm>
            <a:off x="611560" y="5330403"/>
            <a:ext cx="4005263" cy="1050925"/>
          </a:xfrm>
          <a:prstGeom prst="ellipse">
            <a:avLst/>
          </a:prstGeom>
          <a:gradFill rotWithShape="1">
            <a:gsLst>
              <a:gs pos="0">
                <a:srgbClr val="FF0066"/>
              </a:gs>
              <a:gs pos="100000">
                <a:srgbClr val="FF0066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 smtClean="0">
                <a:latin typeface="Times New Roman" pitchFamily="18" charset="0"/>
              </a:rPr>
              <a:t>Correctness?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968894" name="Oval 190"/>
          <p:cNvSpPr>
            <a:spLocks noChangeArrowheads="1"/>
          </p:cNvSpPr>
          <p:nvPr/>
        </p:nvSpPr>
        <p:spPr bwMode="auto">
          <a:xfrm>
            <a:off x="4734298" y="5320878"/>
            <a:ext cx="4005262" cy="1050925"/>
          </a:xfrm>
          <a:prstGeom prst="ellipse">
            <a:avLst/>
          </a:prstGeom>
          <a:gradFill rotWithShape="1">
            <a:gsLst>
              <a:gs pos="0">
                <a:srgbClr val="FF0066"/>
              </a:gs>
              <a:gs pos="100000">
                <a:srgbClr val="FF0066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 i="1">
                <a:latin typeface="Times New Roman" pitchFamily="18" charset="0"/>
              </a:rPr>
              <a:t>O</a:t>
            </a:r>
            <a:r>
              <a:rPr lang="en-US" altLang="zh-TW" sz="2400">
                <a:latin typeface="Times New Roman" pitchFamily="18" charset="0"/>
              </a:rPr>
              <a:t>(</a:t>
            </a:r>
            <a:r>
              <a:rPr lang="en-US" altLang="zh-TW" sz="2400" i="1">
                <a:latin typeface="Times New Roman" pitchFamily="18" charset="0"/>
              </a:rPr>
              <a:t>m </a:t>
            </a:r>
            <a:r>
              <a:rPr lang="en-US" altLang="zh-TW" sz="2400">
                <a:latin typeface="Times New Roman" pitchFamily="18" charset="0"/>
              </a:rPr>
              <a:t>+ </a:t>
            </a:r>
            <a:r>
              <a:rPr lang="en-US" altLang="zh-TW" sz="2400" i="1">
                <a:latin typeface="Times New Roman" pitchFamily="18" charset="0"/>
              </a:rPr>
              <a:t>n</a:t>
            </a:r>
            <a:r>
              <a:rPr lang="en-US" altLang="zh-TW" sz="2400">
                <a:latin typeface="Times New Roman" pitchFamily="18" charset="0"/>
              </a:rPr>
              <a:t>) time?</a:t>
            </a:r>
            <a:endParaRPr lang="en-US" altLang="zh-TW" sz="2400" i="1">
              <a:latin typeface="Times New Roman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5" y="2232894"/>
            <a:ext cx="3320415" cy="26727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49" y="2232893"/>
            <a:ext cx="2800350" cy="2367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 decel="100000"/>
                                        <p:tgtEl>
                                          <p:spTgt spid="9688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0" decel="100000" fill="hold"/>
                                        <p:tgtEl>
                                          <p:spTgt spid="9688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0" decel="100000" fill="hold"/>
                                        <p:tgtEl>
                                          <p:spTgt spid="968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0" decel="100000" fill="hold"/>
                                        <p:tgtEl>
                                          <p:spTgt spid="968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accel="100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968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accel="100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968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968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968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9688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893" grpId="0" animBg="1"/>
      <p:bldP spid="968893" grpId="1" animBg="1"/>
      <p:bldP spid="96889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5313-D028-4402-81F2-CECE23D262CF}" type="slidenum">
              <a:rPr lang="zh-TW" altLang="en-US"/>
              <a:pPr/>
              <a:t>21</a:t>
            </a:fld>
            <a:endParaRPr lang="en-US" altLang="zh-TW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Lemma 1</a:t>
            </a:r>
            <a:endParaRPr lang="en-US" altLang="zh-TW"/>
          </a:p>
        </p:txBody>
      </p:sp>
      <p:pic>
        <p:nvPicPr>
          <p:cNvPr id="19" name="圖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6" y="2204864"/>
            <a:ext cx="7922895" cy="2644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5313-D028-4402-81F2-CECE23D262CF}" type="slidenum">
              <a:rPr lang="zh-TW" altLang="en-US"/>
              <a:pPr/>
              <a:t>22</a:t>
            </a:fld>
            <a:endParaRPr lang="en-US" altLang="zh-TW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2120"/>
            <a:ext cx="8229600" cy="852704"/>
          </a:xfrm>
        </p:spPr>
        <p:txBody>
          <a:bodyPr/>
          <a:lstStyle/>
          <a:p>
            <a:r>
              <a:rPr lang="en-US" altLang="zh-TW" smtClean="0"/>
              <a:t>Lemma 2</a:t>
            </a:r>
            <a:endParaRPr lang="en-US" altLang="zh-TW"/>
          </a:p>
        </p:txBody>
      </p:sp>
      <p:pic>
        <p:nvPicPr>
          <p:cNvPr id="17" name="圖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5" y="2276874"/>
            <a:ext cx="7922895" cy="35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5313-D028-4402-81F2-CECE23D262CF}" type="slidenum">
              <a:rPr lang="zh-TW" altLang="en-US"/>
              <a:pPr/>
              <a:t>23</a:t>
            </a:fld>
            <a:endParaRPr lang="en-US" altLang="zh-TW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36136"/>
            <a:ext cx="8229600" cy="852704"/>
          </a:xfrm>
        </p:spPr>
        <p:txBody>
          <a:bodyPr/>
          <a:lstStyle/>
          <a:p>
            <a:r>
              <a:rPr lang="en-US" altLang="zh-TW" smtClean="0"/>
              <a:t>Lemma 2 (continued)</a:t>
            </a:r>
            <a:endParaRPr lang="en-US" altLang="zh-TW"/>
          </a:p>
        </p:txBody>
      </p:sp>
      <p:pic>
        <p:nvPicPr>
          <p:cNvPr id="11" name="圖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3284984"/>
            <a:ext cx="79400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3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5313-D028-4402-81F2-CECE23D262CF}" type="slidenum">
              <a:rPr lang="zh-TW" altLang="en-US"/>
              <a:pPr/>
              <a:t>24</a:t>
            </a:fld>
            <a:endParaRPr lang="en-US" altLang="zh-TW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Theorem 1</a:t>
            </a:r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" y="3068959"/>
            <a:ext cx="7923809" cy="2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5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5313-D028-4402-81F2-CECE23D262CF}" type="slidenum">
              <a:rPr lang="zh-TW" altLang="en-US"/>
              <a:pPr/>
              <a:t>25</a:t>
            </a:fld>
            <a:endParaRPr lang="en-US" altLang="zh-TW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Theorem 1</a:t>
            </a:r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6" y="2309994"/>
            <a:ext cx="79248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F5313-D028-4402-81F2-CECE23D262CF}" type="slidenum">
              <a:rPr lang="zh-TW" altLang="en-US"/>
              <a:pPr/>
              <a:t>26</a:t>
            </a:fld>
            <a:endParaRPr lang="en-US" altLang="zh-TW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Linear time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" y="2205331"/>
            <a:ext cx="7922895" cy="43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http://www.sampo.com.tw/upload/2009090812465862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2095500"/>
            <a:ext cx="3810000" cy="47625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7737-7E65-4D0E-AF02-BEDB7134E06E}" type="slidenum">
              <a:rPr lang="zh-TW" altLang="en-US"/>
              <a:pPr/>
              <a:t>27</a:t>
            </a:fld>
            <a:endParaRPr lang="en-US" altLang="zh-TW"/>
          </a:p>
        </p:txBody>
      </p:sp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「連通元件」</a:t>
            </a:r>
            <a:r>
              <a:rPr lang="zh-TW" altLang="en-US" dirty="0" smtClean="0"/>
              <a:t>的複雜</a:t>
            </a:r>
            <a:r>
              <a:rPr lang="zh-TW" altLang="en-US" dirty="0" smtClean="0"/>
              <a:t>度</a:t>
            </a:r>
            <a:endParaRPr lang="en-US" altLang="zh-TW" dirty="0"/>
          </a:p>
        </p:txBody>
      </p:sp>
      <p:sp>
        <p:nvSpPr>
          <p:cNvPr id="1483779" name="AutoShape 3"/>
          <p:cNvSpPr>
            <a:spLocks noChangeArrowheads="1"/>
          </p:cNvSpPr>
          <p:nvPr/>
        </p:nvSpPr>
        <p:spPr bwMode="auto">
          <a:xfrm>
            <a:off x="1042988" y="3018972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483780" name="AutoShape 4"/>
          <p:cNvSpPr>
            <a:spLocks noChangeArrowheads="1"/>
          </p:cNvSpPr>
          <p:nvPr/>
        </p:nvSpPr>
        <p:spPr bwMode="auto">
          <a:xfrm flipV="1">
            <a:off x="1042988" y="43656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1483798" name="AutoShape 22"/>
          <p:cNvSpPr>
            <a:spLocks noChangeArrowheads="1"/>
          </p:cNvSpPr>
          <p:nvPr/>
        </p:nvSpPr>
        <p:spPr bwMode="auto">
          <a:xfrm>
            <a:off x="1042988" y="2205038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66" y="3789041"/>
            <a:ext cx="2769870" cy="24955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7" y="4685899"/>
            <a:ext cx="2779395" cy="2419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0.12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83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4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4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8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779" grpId="0" animBg="1"/>
      <p:bldP spid="148379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458CAF6E-6952-42E4-B7B4-44C5A7A5E339}" type="slidenum">
              <a:rPr lang="zh-TW" altLang="en-US"/>
              <a:pPr/>
              <a:t>28</a:t>
            </a:fld>
            <a:endParaRPr lang="en-US" altLang="zh-TW"/>
          </a:p>
        </p:txBody>
      </p:sp>
      <p:sp>
        <p:nvSpPr>
          <p:cNvPr id="97280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Problem 2</a:t>
            </a:r>
          </a:p>
        </p:txBody>
      </p:sp>
      <p:sp>
        <p:nvSpPr>
          <p:cNvPr id="97280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Topological sort</a:t>
            </a:r>
          </a:p>
        </p:txBody>
      </p:sp>
      <p:pic>
        <p:nvPicPr>
          <p:cNvPr id="64514" name="Picture 2" descr="http://cyanatrendland.com/wp-content/uploads/2010/02/kokkugia-topological-mutations-600x3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645024"/>
            <a:ext cx="5715000" cy="3067050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9536B-464B-42F9-8BFC-730E9BC8A2FD}" type="slidenum">
              <a:rPr lang="zh-TW" altLang="en-US"/>
              <a:pPr/>
              <a:t>29</a:t>
            </a:fld>
            <a:endParaRPr lang="en-US" altLang="zh-TW"/>
          </a:p>
        </p:txBody>
      </p:sp>
      <p:sp>
        <p:nvSpPr>
          <p:cNvPr id="97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Directed graph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375275" y="2301875"/>
            <a:ext cx="2941638" cy="2782888"/>
            <a:chOff x="894" y="1450"/>
            <a:chExt cx="1853" cy="1753"/>
          </a:xfrm>
        </p:grpSpPr>
        <p:sp>
          <p:nvSpPr>
            <p:cNvPr id="974853" name="Line 5"/>
            <p:cNvSpPr>
              <a:spLocks noChangeShapeType="1"/>
            </p:cNvSpPr>
            <p:nvPr/>
          </p:nvSpPr>
          <p:spPr bwMode="auto">
            <a:xfrm>
              <a:off x="1583" y="2283"/>
              <a:ext cx="217" cy="57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54" name="Line 6"/>
            <p:cNvSpPr>
              <a:spLocks noChangeShapeType="1"/>
            </p:cNvSpPr>
            <p:nvPr/>
          </p:nvSpPr>
          <p:spPr bwMode="auto">
            <a:xfrm>
              <a:off x="1099" y="1602"/>
              <a:ext cx="383" cy="54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55" name="Line 7"/>
            <p:cNvSpPr>
              <a:spLocks noChangeShapeType="1"/>
            </p:cNvSpPr>
            <p:nvPr/>
          </p:nvSpPr>
          <p:spPr bwMode="auto">
            <a:xfrm flipV="1">
              <a:off x="2000" y="2723"/>
              <a:ext cx="463" cy="24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56" name="Line 8"/>
            <p:cNvSpPr>
              <a:spLocks noChangeShapeType="1"/>
            </p:cNvSpPr>
            <p:nvPr/>
          </p:nvSpPr>
          <p:spPr bwMode="auto">
            <a:xfrm>
              <a:off x="1086" y="1609"/>
              <a:ext cx="1005" cy="25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57" name="Line 9"/>
            <p:cNvSpPr>
              <a:spLocks noChangeShapeType="1"/>
            </p:cNvSpPr>
            <p:nvPr/>
          </p:nvSpPr>
          <p:spPr bwMode="auto">
            <a:xfrm flipV="1">
              <a:off x="1046" y="2416"/>
              <a:ext cx="436" cy="50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58" name="Line 10"/>
            <p:cNvSpPr>
              <a:spLocks noChangeShapeType="1"/>
            </p:cNvSpPr>
            <p:nvPr/>
          </p:nvSpPr>
          <p:spPr bwMode="auto">
            <a:xfrm flipH="1" flipV="1">
              <a:off x="2329" y="2038"/>
              <a:ext cx="273" cy="58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59" name="Line 11"/>
            <p:cNvSpPr>
              <a:spLocks noChangeShapeType="1"/>
            </p:cNvSpPr>
            <p:nvPr/>
          </p:nvSpPr>
          <p:spPr bwMode="auto">
            <a:xfrm flipV="1">
              <a:off x="1874" y="2033"/>
              <a:ext cx="324" cy="98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60" name="Oval 12"/>
            <p:cNvSpPr>
              <a:spLocks noChangeArrowheads="1"/>
            </p:cNvSpPr>
            <p:nvPr/>
          </p:nvSpPr>
          <p:spPr bwMode="auto">
            <a:xfrm>
              <a:off x="939" y="145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74861" name="Oval 13"/>
            <p:cNvSpPr>
              <a:spLocks noChangeArrowheads="1"/>
            </p:cNvSpPr>
            <p:nvPr/>
          </p:nvSpPr>
          <p:spPr bwMode="auto">
            <a:xfrm>
              <a:off x="1423" y="2112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974862" name="Oval 14"/>
            <p:cNvSpPr>
              <a:spLocks noChangeArrowheads="1"/>
            </p:cNvSpPr>
            <p:nvPr/>
          </p:nvSpPr>
          <p:spPr bwMode="auto">
            <a:xfrm>
              <a:off x="2092" y="1747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974863" name="Oval 15"/>
            <p:cNvSpPr>
              <a:spLocks noChangeArrowheads="1"/>
            </p:cNvSpPr>
            <p:nvPr/>
          </p:nvSpPr>
          <p:spPr bwMode="auto">
            <a:xfrm>
              <a:off x="894" y="276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974864" name="Oval 16"/>
            <p:cNvSpPr>
              <a:spLocks noChangeArrowheads="1"/>
            </p:cNvSpPr>
            <p:nvPr/>
          </p:nvSpPr>
          <p:spPr bwMode="auto">
            <a:xfrm>
              <a:off x="1702" y="288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974865" name="Oval 17"/>
            <p:cNvSpPr>
              <a:spLocks noChangeArrowheads="1"/>
            </p:cNvSpPr>
            <p:nvPr/>
          </p:nvSpPr>
          <p:spPr bwMode="auto">
            <a:xfrm>
              <a:off x="2430" y="247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419225" y="2301875"/>
            <a:ext cx="2941638" cy="2782888"/>
            <a:chOff x="894" y="1450"/>
            <a:chExt cx="1853" cy="1753"/>
          </a:xfrm>
        </p:grpSpPr>
        <p:sp>
          <p:nvSpPr>
            <p:cNvPr id="974868" name="Line 20"/>
            <p:cNvSpPr>
              <a:spLocks noChangeShapeType="1"/>
            </p:cNvSpPr>
            <p:nvPr/>
          </p:nvSpPr>
          <p:spPr bwMode="auto">
            <a:xfrm>
              <a:off x="1583" y="2283"/>
              <a:ext cx="297" cy="74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69" name="Line 21"/>
            <p:cNvSpPr>
              <a:spLocks noChangeShapeType="1"/>
            </p:cNvSpPr>
            <p:nvPr/>
          </p:nvSpPr>
          <p:spPr bwMode="auto">
            <a:xfrm>
              <a:off x="1099" y="1602"/>
              <a:ext cx="483" cy="67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70" name="Line 22"/>
            <p:cNvSpPr>
              <a:spLocks noChangeShapeType="1"/>
            </p:cNvSpPr>
            <p:nvPr/>
          </p:nvSpPr>
          <p:spPr bwMode="auto">
            <a:xfrm flipV="1">
              <a:off x="1854" y="2643"/>
              <a:ext cx="728" cy="40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71" name="Line 23"/>
            <p:cNvSpPr>
              <a:spLocks noChangeShapeType="1"/>
            </p:cNvSpPr>
            <p:nvPr/>
          </p:nvSpPr>
          <p:spPr bwMode="auto">
            <a:xfrm>
              <a:off x="1086" y="1609"/>
              <a:ext cx="1164" cy="29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72" name="Line 24"/>
            <p:cNvSpPr>
              <a:spLocks noChangeShapeType="1"/>
            </p:cNvSpPr>
            <p:nvPr/>
          </p:nvSpPr>
          <p:spPr bwMode="auto">
            <a:xfrm flipV="1">
              <a:off x="1033" y="2264"/>
              <a:ext cx="555" cy="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73" name="Line 25"/>
            <p:cNvSpPr>
              <a:spLocks noChangeShapeType="1"/>
            </p:cNvSpPr>
            <p:nvPr/>
          </p:nvSpPr>
          <p:spPr bwMode="auto">
            <a:xfrm flipH="1" flipV="1">
              <a:off x="2257" y="1899"/>
              <a:ext cx="345" cy="7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74" name="Line 26"/>
            <p:cNvSpPr>
              <a:spLocks noChangeShapeType="1"/>
            </p:cNvSpPr>
            <p:nvPr/>
          </p:nvSpPr>
          <p:spPr bwMode="auto">
            <a:xfrm flipV="1">
              <a:off x="1868" y="1888"/>
              <a:ext cx="383" cy="115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4875" name="Oval 27"/>
            <p:cNvSpPr>
              <a:spLocks noChangeArrowheads="1"/>
            </p:cNvSpPr>
            <p:nvPr/>
          </p:nvSpPr>
          <p:spPr bwMode="auto">
            <a:xfrm>
              <a:off x="939" y="145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74876" name="Oval 28"/>
            <p:cNvSpPr>
              <a:spLocks noChangeArrowheads="1"/>
            </p:cNvSpPr>
            <p:nvPr/>
          </p:nvSpPr>
          <p:spPr bwMode="auto">
            <a:xfrm>
              <a:off x="1423" y="2112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974877" name="Oval 29"/>
            <p:cNvSpPr>
              <a:spLocks noChangeArrowheads="1"/>
            </p:cNvSpPr>
            <p:nvPr/>
          </p:nvSpPr>
          <p:spPr bwMode="auto">
            <a:xfrm>
              <a:off x="2092" y="1747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974878" name="Oval 30"/>
            <p:cNvSpPr>
              <a:spLocks noChangeArrowheads="1"/>
            </p:cNvSpPr>
            <p:nvPr/>
          </p:nvSpPr>
          <p:spPr bwMode="auto">
            <a:xfrm>
              <a:off x="894" y="276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974879" name="Oval 31"/>
            <p:cNvSpPr>
              <a:spLocks noChangeArrowheads="1"/>
            </p:cNvSpPr>
            <p:nvPr/>
          </p:nvSpPr>
          <p:spPr bwMode="auto">
            <a:xfrm>
              <a:off x="1702" y="288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974880" name="Oval 32"/>
            <p:cNvSpPr>
              <a:spLocks noChangeArrowheads="1"/>
            </p:cNvSpPr>
            <p:nvPr/>
          </p:nvSpPr>
          <p:spPr bwMode="auto">
            <a:xfrm>
              <a:off x="2430" y="247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ttp://www.secdev.org/projects/rtgraph3d/images/c6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47664" y="3356992"/>
            <a:ext cx="2132856" cy="213285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349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Graph</a:t>
            </a:r>
          </a:p>
        </p:txBody>
      </p:sp>
      <p:sp>
        <p:nvSpPr>
          <p:cNvPr id="934916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mtClean="0"/>
              <a:t>Adjacency of nodes</a:t>
            </a:r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70BD-96D3-42B7-AB68-693D6F582BA0}" type="slidenum">
              <a:rPr lang="zh-TW" altLang="en-US"/>
              <a:pPr/>
              <a:t>30</a:t>
            </a:fld>
            <a:endParaRPr lang="en-US" altLang="zh-TW"/>
          </a:p>
        </p:txBody>
      </p:sp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DAG</a:t>
            </a:r>
          </a:p>
        </p:txBody>
      </p:sp>
      <p:sp>
        <p:nvSpPr>
          <p:cNvPr id="975903" name="Rectangle 31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zh-TW"/>
              <a:t>A directed acyclic graph (DAG) is a directed graph that does not contain any directed cycle.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375275" y="2301875"/>
            <a:ext cx="2941638" cy="2782888"/>
            <a:chOff x="894" y="1450"/>
            <a:chExt cx="1853" cy="1753"/>
          </a:xfrm>
        </p:grpSpPr>
        <p:sp>
          <p:nvSpPr>
            <p:cNvPr id="975876" name="Line 4"/>
            <p:cNvSpPr>
              <a:spLocks noChangeShapeType="1"/>
            </p:cNvSpPr>
            <p:nvPr/>
          </p:nvSpPr>
          <p:spPr bwMode="auto">
            <a:xfrm>
              <a:off x="1583" y="2283"/>
              <a:ext cx="217" cy="57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5877" name="Line 5"/>
            <p:cNvSpPr>
              <a:spLocks noChangeShapeType="1"/>
            </p:cNvSpPr>
            <p:nvPr/>
          </p:nvSpPr>
          <p:spPr bwMode="auto">
            <a:xfrm>
              <a:off x="1099" y="1602"/>
              <a:ext cx="383" cy="54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5878" name="Line 6"/>
            <p:cNvSpPr>
              <a:spLocks noChangeShapeType="1"/>
            </p:cNvSpPr>
            <p:nvPr/>
          </p:nvSpPr>
          <p:spPr bwMode="auto">
            <a:xfrm flipV="1">
              <a:off x="2000" y="2723"/>
              <a:ext cx="463" cy="24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5879" name="Line 7"/>
            <p:cNvSpPr>
              <a:spLocks noChangeShapeType="1"/>
            </p:cNvSpPr>
            <p:nvPr/>
          </p:nvSpPr>
          <p:spPr bwMode="auto">
            <a:xfrm>
              <a:off x="1086" y="1609"/>
              <a:ext cx="1005" cy="25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5880" name="Line 8"/>
            <p:cNvSpPr>
              <a:spLocks noChangeShapeType="1"/>
            </p:cNvSpPr>
            <p:nvPr/>
          </p:nvSpPr>
          <p:spPr bwMode="auto">
            <a:xfrm flipV="1">
              <a:off x="1046" y="2416"/>
              <a:ext cx="436" cy="50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5881" name="Line 9"/>
            <p:cNvSpPr>
              <a:spLocks noChangeShapeType="1"/>
            </p:cNvSpPr>
            <p:nvPr/>
          </p:nvSpPr>
          <p:spPr bwMode="auto">
            <a:xfrm flipH="1" flipV="1">
              <a:off x="2329" y="2038"/>
              <a:ext cx="273" cy="58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5882" name="Line 10"/>
            <p:cNvSpPr>
              <a:spLocks noChangeShapeType="1"/>
            </p:cNvSpPr>
            <p:nvPr/>
          </p:nvSpPr>
          <p:spPr bwMode="auto">
            <a:xfrm flipV="1">
              <a:off x="1874" y="2033"/>
              <a:ext cx="324" cy="98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75883" name="Oval 11"/>
            <p:cNvSpPr>
              <a:spLocks noChangeArrowheads="1"/>
            </p:cNvSpPr>
            <p:nvPr/>
          </p:nvSpPr>
          <p:spPr bwMode="auto">
            <a:xfrm>
              <a:off x="939" y="145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75884" name="Oval 12"/>
            <p:cNvSpPr>
              <a:spLocks noChangeArrowheads="1"/>
            </p:cNvSpPr>
            <p:nvPr/>
          </p:nvSpPr>
          <p:spPr bwMode="auto">
            <a:xfrm>
              <a:off x="1423" y="2112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975885" name="Oval 13"/>
            <p:cNvSpPr>
              <a:spLocks noChangeArrowheads="1"/>
            </p:cNvSpPr>
            <p:nvPr/>
          </p:nvSpPr>
          <p:spPr bwMode="auto">
            <a:xfrm>
              <a:off x="2092" y="1747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975886" name="Oval 14"/>
            <p:cNvSpPr>
              <a:spLocks noChangeArrowheads="1"/>
            </p:cNvSpPr>
            <p:nvPr/>
          </p:nvSpPr>
          <p:spPr bwMode="auto">
            <a:xfrm>
              <a:off x="894" y="276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975887" name="Oval 15"/>
            <p:cNvSpPr>
              <a:spLocks noChangeArrowheads="1"/>
            </p:cNvSpPr>
            <p:nvPr/>
          </p:nvSpPr>
          <p:spPr bwMode="auto">
            <a:xfrm>
              <a:off x="1702" y="288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975888" name="Oval 16"/>
            <p:cNvSpPr>
              <a:spLocks noChangeArrowheads="1"/>
            </p:cNvSpPr>
            <p:nvPr/>
          </p:nvSpPr>
          <p:spPr bwMode="auto">
            <a:xfrm>
              <a:off x="2430" y="247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CACD-4A31-4BBD-8849-84A65FE597C7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problem</a:t>
            </a:r>
          </a:p>
        </p:txBody>
      </p:sp>
      <p:sp>
        <p:nvSpPr>
          <p:cNvPr id="977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71512"/>
            <a:ext cx="8229600" cy="3461744"/>
          </a:xfrm>
        </p:spPr>
        <p:txBody>
          <a:bodyPr/>
          <a:lstStyle/>
          <a:p>
            <a:r>
              <a:rPr lang="en-US" altLang="zh-TW" dirty="0"/>
              <a:t>Input: </a:t>
            </a:r>
          </a:p>
          <a:p>
            <a:pPr lvl="1"/>
            <a:r>
              <a:rPr lang="en-US" altLang="zh-TW" dirty="0"/>
              <a:t>A directed acyclic graph </a:t>
            </a:r>
            <a:r>
              <a:rPr lang="en-US" altLang="zh-TW" i="1" dirty="0"/>
              <a:t>G</a:t>
            </a:r>
            <a:r>
              <a:rPr lang="en-US" altLang="zh-TW" dirty="0"/>
              <a:t> = (</a:t>
            </a:r>
            <a:r>
              <a:rPr lang="en-US" altLang="zh-TW" i="1" dirty="0"/>
              <a:t>V</a:t>
            </a:r>
            <a:r>
              <a:rPr lang="en-US" altLang="zh-TW" dirty="0"/>
              <a:t>, </a:t>
            </a:r>
            <a:r>
              <a:rPr lang="en-US" altLang="zh-TW" i="1" dirty="0"/>
              <a:t>E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Output: </a:t>
            </a:r>
          </a:p>
          <a:p>
            <a:pPr lvl="1"/>
            <a:r>
              <a:rPr lang="en-US" altLang="zh-TW" dirty="0"/>
              <a:t>A linear order of </a:t>
            </a:r>
            <a:r>
              <a:rPr lang="en-US" altLang="zh-TW" i="1" dirty="0"/>
              <a:t>V</a:t>
            </a:r>
            <a:r>
              <a:rPr lang="en-US" altLang="zh-TW" dirty="0"/>
              <a:t> such that all edges of </a:t>
            </a:r>
            <a:r>
              <a:rPr lang="en-US" altLang="zh-TW" i="1" dirty="0"/>
              <a:t>G</a:t>
            </a:r>
            <a:r>
              <a:rPr lang="en-US" altLang="zh-TW" dirty="0"/>
              <a:t> going from lower-indexed nodes to higher-indexed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6F85-2F24-45AA-A8D5-8EFA528FCEC6}" type="slidenum">
              <a:rPr lang="zh-TW" altLang="en-US"/>
              <a:pPr/>
              <a:t>32</a:t>
            </a:fld>
            <a:endParaRPr lang="en-US" altLang="zh-TW"/>
          </a:p>
        </p:txBody>
      </p:sp>
      <p:sp>
        <p:nvSpPr>
          <p:cNvPr id="97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Examples</a:t>
            </a:r>
          </a:p>
        </p:txBody>
      </p:sp>
      <p:sp>
        <p:nvSpPr>
          <p:cNvPr id="978970" name="Oval 26"/>
          <p:cNvSpPr>
            <a:spLocks noChangeArrowheads="1"/>
          </p:cNvSpPr>
          <p:nvPr/>
        </p:nvSpPr>
        <p:spPr bwMode="auto">
          <a:xfrm>
            <a:off x="1339850" y="23050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a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8971" name="Oval 27"/>
          <p:cNvSpPr>
            <a:spLocks noChangeArrowheads="1"/>
          </p:cNvSpPr>
          <p:nvPr/>
        </p:nvSpPr>
        <p:spPr bwMode="auto">
          <a:xfrm>
            <a:off x="2155825" y="23050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b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8972" name="Oval 28"/>
          <p:cNvSpPr>
            <a:spLocks noChangeArrowheads="1"/>
          </p:cNvSpPr>
          <p:nvPr/>
        </p:nvSpPr>
        <p:spPr bwMode="auto">
          <a:xfrm>
            <a:off x="4606925" y="23050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d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8973" name="Oval 29"/>
          <p:cNvSpPr>
            <a:spLocks noChangeArrowheads="1"/>
          </p:cNvSpPr>
          <p:nvPr/>
        </p:nvSpPr>
        <p:spPr bwMode="auto">
          <a:xfrm>
            <a:off x="523875" y="2305050"/>
            <a:ext cx="503238" cy="503238"/>
          </a:xfrm>
          <a:prstGeom prst="ellipse">
            <a:avLst/>
          </a:prstGeom>
          <a:gradFill rotWithShape="1">
            <a:gsLst>
              <a:gs pos="0">
                <a:srgbClr val="66FF66"/>
              </a:gs>
              <a:gs pos="100000">
                <a:srgbClr val="66FF66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f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8974" name="Oval 30"/>
          <p:cNvSpPr>
            <a:spLocks noChangeArrowheads="1"/>
          </p:cNvSpPr>
          <p:nvPr/>
        </p:nvSpPr>
        <p:spPr bwMode="auto">
          <a:xfrm>
            <a:off x="2973388" y="230505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c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8975" name="Oval 31"/>
          <p:cNvSpPr>
            <a:spLocks noChangeArrowheads="1"/>
          </p:cNvSpPr>
          <p:nvPr/>
        </p:nvSpPr>
        <p:spPr bwMode="auto">
          <a:xfrm>
            <a:off x="3789363" y="230505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e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8985" name="Line 41"/>
          <p:cNvSpPr>
            <a:spLocks noChangeShapeType="1"/>
          </p:cNvSpPr>
          <p:nvPr/>
        </p:nvSpPr>
        <p:spPr bwMode="auto">
          <a:xfrm>
            <a:off x="6469063" y="3624263"/>
            <a:ext cx="344487" cy="9159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78986" name="Line 42"/>
          <p:cNvSpPr>
            <a:spLocks noChangeShapeType="1"/>
          </p:cNvSpPr>
          <p:nvPr/>
        </p:nvSpPr>
        <p:spPr bwMode="auto">
          <a:xfrm>
            <a:off x="5700713" y="2543175"/>
            <a:ext cx="608012" cy="8620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78987" name="Line 43"/>
          <p:cNvSpPr>
            <a:spLocks noChangeShapeType="1"/>
          </p:cNvSpPr>
          <p:nvPr/>
        </p:nvSpPr>
        <p:spPr bwMode="auto">
          <a:xfrm flipV="1">
            <a:off x="7131050" y="4322763"/>
            <a:ext cx="735013" cy="3952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78988" name="Line 44"/>
          <p:cNvSpPr>
            <a:spLocks noChangeShapeType="1"/>
          </p:cNvSpPr>
          <p:nvPr/>
        </p:nvSpPr>
        <p:spPr bwMode="auto">
          <a:xfrm>
            <a:off x="5680075" y="2554288"/>
            <a:ext cx="1595438" cy="3984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78989" name="Line 45"/>
          <p:cNvSpPr>
            <a:spLocks noChangeShapeType="1"/>
          </p:cNvSpPr>
          <p:nvPr/>
        </p:nvSpPr>
        <p:spPr bwMode="auto">
          <a:xfrm flipV="1">
            <a:off x="5616575" y="3835400"/>
            <a:ext cx="692150" cy="7969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78990" name="Line 46"/>
          <p:cNvSpPr>
            <a:spLocks noChangeShapeType="1"/>
          </p:cNvSpPr>
          <p:nvPr/>
        </p:nvSpPr>
        <p:spPr bwMode="auto">
          <a:xfrm flipH="1" flipV="1">
            <a:off x="7653338" y="3235325"/>
            <a:ext cx="433387" cy="9350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78991" name="Line 47"/>
          <p:cNvSpPr>
            <a:spLocks noChangeShapeType="1"/>
          </p:cNvSpPr>
          <p:nvPr/>
        </p:nvSpPr>
        <p:spPr bwMode="auto">
          <a:xfrm flipV="1">
            <a:off x="6931025" y="3227388"/>
            <a:ext cx="514350" cy="15636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78992" name="Oval 48"/>
          <p:cNvSpPr>
            <a:spLocks noChangeArrowheads="1"/>
          </p:cNvSpPr>
          <p:nvPr/>
        </p:nvSpPr>
        <p:spPr bwMode="auto">
          <a:xfrm>
            <a:off x="5446713" y="23018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a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8993" name="Oval 49"/>
          <p:cNvSpPr>
            <a:spLocks noChangeArrowheads="1"/>
          </p:cNvSpPr>
          <p:nvPr/>
        </p:nvSpPr>
        <p:spPr bwMode="auto">
          <a:xfrm>
            <a:off x="6215063" y="33528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b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8994" name="Oval 50"/>
          <p:cNvSpPr>
            <a:spLocks noChangeArrowheads="1"/>
          </p:cNvSpPr>
          <p:nvPr/>
        </p:nvSpPr>
        <p:spPr bwMode="auto">
          <a:xfrm>
            <a:off x="7277100" y="277336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d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8995" name="Oval 51"/>
          <p:cNvSpPr>
            <a:spLocks noChangeArrowheads="1"/>
          </p:cNvSpPr>
          <p:nvPr/>
        </p:nvSpPr>
        <p:spPr bwMode="auto">
          <a:xfrm>
            <a:off x="5375275" y="4381500"/>
            <a:ext cx="503238" cy="503238"/>
          </a:xfrm>
          <a:prstGeom prst="ellipse">
            <a:avLst/>
          </a:prstGeom>
          <a:gradFill rotWithShape="1">
            <a:gsLst>
              <a:gs pos="0">
                <a:srgbClr val="66FF66"/>
              </a:gs>
              <a:gs pos="100000">
                <a:srgbClr val="66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f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8996" name="Oval 52"/>
          <p:cNvSpPr>
            <a:spLocks noChangeArrowheads="1"/>
          </p:cNvSpPr>
          <p:nvPr/>
        </p:nvSpPr>
        <p:spPr bwMode="auto">
          <a:xfrm>
            <a:off x="6657975" y="458152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c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8997" name="Oval 53"/>
          <p:cNvSpPr>
            <a:spLocks noChangeArrowheads="1"/>
          </p:cNvSpPr>
          <p:nvPr/>
        </p:nvSpPr>
        <p:spPr bwMode="auto">
          <a:xfrm>
            <a:off x="7813675" y="39306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e</a:t>
            </a:r>
            <a:endParaRPr lang="en-US" altLang="zh-TW">
              <a:solidFill>
                <a:schemeClr val="bg1"/>
              </a:solidFill>
            </a:endParaRPr>
          </a:p>
        </p:txBody>
      </p:sp>
      <p:cxnSp>
        <p:nvCxnSpPr>
          <p:cNvPr id="978998" name="AutoShape 54"/>
          <p:cNvCxnSpPr>
            <a:cxnSpLocks noChangeShapeType="1"/>
            <a:stCxn id="978973" idx="0"/>
            <a:endCxn id="978971" idx="0"/>
          </p:cNvCxnSpPr>
          <p:nvPr/>
        </p:nvCxnSpPr>
        <p:spPr bwMode="auto">
          <a:xfrm rot="5400000" flipV="1">
            <a:off x="1591469" y="1489869"/>
            <a:ext cx="1588" cy="1631950"/>
          </a:xfrm>
          <a:prstGeom prst="curvedConnector3">
            <a:avLst>
              <a:gd name="adj1" fmla="val -144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00" name="AutoShape 56"/>
          <p:cNvCxnSpPr>
            <a:cxnSpLocks noChangeShapeType="1"/>
            <a:stCxn id="978970" idx="6"/>
            <a:endCxn id="978971" idx="2"/>
          </p:cNvCxnSpPr>
          <p:nvPr/>
        </p:nvCxnSpPr>
        <p:spPr bwMode="auto">
          <a:xfrm>
            <a:off x="1843088" y="2557463"/>
            <a:ext cx="312737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01" name="AutoShape 57"/>
          <p:cNvCxnSpPr>
            <a:cxnSpLocks noChangeShapeType="1"/>
            <a:stCxn id="978970" idx="4"/>
            <a:endCxn id="978972" idx="4"/>
          </p:cNvCxnSpPr>
          <p:nvPr/>
        </p:nvCxnSpPr>
        <p:spPr bwMode="auto">
          <a:xfrm rot="16200000" flipH="1">
            <a:off x="3225007" y="1175544"/>
            <a:ext cx="1587" cy="3267075"/>
          </a:xfrm>
          <a:prstGeom prst="curvedConnector3">
            <a:avLst>
              <a:gd name="adj1" fmla="val 143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03" name="AutoShape 59"/>
          <p:cNvCxnSpPr>
            <a:cxnSpLocks noChangeShapeType="1"/>
            <a:stCxn id="978971" idx="6"/>
            <a:endCxn id="978974" idx="2"/>
          </p:cNvCxnSpPr>
          <p:nvPr/>
        </p:nvCxnSpPr>
        <p:spPr bwMode="auto">
          <a:xfrm>
            <a:off x="2659063" y="2557463"/>
            <a:ext cx="3143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04" name="AutoShape 60"/>
          <p:cNvCxnSpPr>
            <a:cxnSpLocks noChangeShapeType="1"/>
            <a:stCxn id="978974" idx="0"/>
            <a:endCxn id="978972" idx="0"/>
          </p:cNvCxnSpPr>
          <p:nvPr/>
        </p:nvCxnSpPr>
        <p:spPr bwMode="auto">
          <a:xfrm rot="5400000" flipV="1">
            <a:off x="4041775" y="1489075"/>
            <a:ext cx="1588" cy="1633538"/>
          </a:xfrm>
          <a:prstGeom prst="curvedConnector3">
            <a:avLst>
              <a:gd name="adj1" fmla="val -144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05" name="AutoShape 61"/>
          <p:cNvCxnSpPr>
            <a:cxnSpLocks noChangeShapeType="1"/>
            <a:stCxn id="978974" idx="6"/>
            <a:endCxn id="978975" idx="2"/>
          </p:cNvCxnSpPr>
          <p:nvPr/>
        </p:nvCxnSpPr>
        <p:spPr bwMode="auto">
          <a:xfrm>
            <a:off x="3476625" y="2557463"/>
            <a:ext cx="312738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06" name="AutoShape 62"/>
          <p:cNvCxnSpPr>
            <a:cxnSpLocks noChangeShapeType="1"/>
            <a:stCxn id="978975" idx="6"/>
            <a:endCxn id="978972" idx="2"/>
          </p:cNvCxnSpPr>
          <p:nvPr/>
        </p:nvCxnSpPr>
        <p:spPr bwMode="auto">
          <a:xfrm>
            <a:off x="4292600" y="2557463"/>
            <a:ext cx="3143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979008" name="Oval 64"/>
          <p:cNvSpPr>
            <a:spLocks noChangeArrowheads="1"/>
          </p:cNvSpPr>
          <p:nvPr/>
        </p:nvSpPr>
        <p:spPr bwMode="auto">
          <a:xfrm>
            <a:off x="1316038" y="4370388"/>
            <a:ext cx="503237" cy="503237"/>
          </a:xfrm>
          <a:prstGeom prst="ellipse">
            <a:avLst/>
          </a:prstGeom>
          <a:gradFill rotWithShape="1">
            <a:gsLst>
              <a:gs pos="0">
                <a:srgbClr val="66FF66"/>
              </a:gs>
              <a:gs pos="100000">
                <a:srgbClr val="66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f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9009" name="Oval 65"/>
          <p:cNvSpPr>
            <a:spLocks noChangeArrowheads="1"/>
          </p:cNvSpPr>
          <p:nvPr/>
        </p:nvSpPr>
        <p:spPr bwMode="auto">
          <a:xfrm>
            <a:off x="2132013" y="43703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b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9010" name="Oval 66"/>
          <p:cNvSpPr>
            <a:spLocks noChangeArrowheads="1"/>
          </p:cNvSpPr>
          <p:nvPr/>
        </p:nvSpPr>
        <p:spPr bwMode="auto">
          <a:xfrm>
            <a:off x="4583113" y="43703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d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9011" name="Oval 67"/>
          <p:cNvSpPr>
            <a:spLocks noChangeArrowheads="1"/>
          </p:cNvSpPr>
          <p:nvPr/>
        </p:nvSpPr>
        <p:spPr bwMode="auto">
          <a:xfrm>
            <a:off x="500063" y="43703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a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9012" name="Oval 68"/>
          <p:cNvSpPr>
            <a:spLocks noChangeArrowheads="1"/>
          </p:cNvSpPr>
          <p:nvPr/>
        </p:nvSpPr>
        <p:spPr bwMode="auto">
          <a:xfrm>
            <a:off x="2949575" y="4370388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c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79013" name="Oval 69"/>
          <p:cNvSpPr>
            <a:spLocks noChangeArrowheads="1"/>
          </p:cNvSpPr>
          <p:nvPr/>
        </p:nvSpPr>
        <p:spPr bwMode="auto">
          <a:xfrm>
            <a:off x="3765550" y="4370388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e</a:t>
            </a:r>
            <a:endParaRPr lang="en-US" altLang="zh-TW">
              <a:solidFill>
                <a:schemeClr val="bg1"/>
              </a:solidFill>
            </a:endParaRPr>
          </a:p>
        </p:txBody>
      </p:sp>
      <p:cxnSp>
        <p:nvCxnSpPr>
          <p:cNvPr id="979014" name="AutoShape 70"/>
          <p:cNvCxnSpPr>
            <a:cxnSpLocks noChangeShapeType="1"/>
            <a:stCxn id="979008" idx="0"/>
            <a:endCxn id="979009" idx="0"/>
          </p:cNvCxnSpPr>
          <p:nvPr/>
        </p:nvCxnSpPr>
        <p:spPr bwMode="auto">
          <a:xfrm rot="5400000" flipV="1">
            <a:off x="1975644" y="3963194"/>
            <a:ext cx="1587" cy="815975"/>
          </a:xfrm>
          <a:prstGeom prst="curvedConnector3">
            <a:avLst>
              <a:gd name="adj1" fmla="val -144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15" name="AutoShape 71"/>
          <p:cNvCxnSpPr>
            <a:cxnSpLocks noChangeShapeType="1"/>
            <a:stCxn id="979011" idx="4"/>
            <a:endCxn id="979009" idx="4"/>
          </p:cNvCxnSpPr>
          <p:nvPr/>
        </p:nvCxnSpPr>
        <p:spPr bwMode="auto">
          <a:xfrm rot="16200000" flipH="1">
            <a:off x="1567656" y="4058444"/>
            <a:ext cx="1588" cy="1631950"/>
          </a:xfrm>
          <a:prstGeom prst="curvedConnector3">
            <a:avLst>
              <a:gd name="adj1" fmla="val 143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16" name="AutoShape 72"/>
          <p:cNvCxnSpPr>
            <a:cxnSpLocks noChangeShapeType="1"/>
            <a:stCxn id="979011" idx="4"/>
            <a:endCxn id="979010" idx="4"/>
          </p:cNvCxnSpPr>
          <p:nvPr/>
        </p:nvCxnSpPr>
        <p:spPr bwMode="auto">
          <a:xfrm rot="16200000" flipH="1">
            <a:off x="2793206" y="2832894"/>
            <a:ext cx="1588" cy="4083050"/>
          </a:xfrm>
          <a:prstGeom prst="curvedConnector3">
            <a:avLst>
              <a:gd name="adj1" fmla="val 421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17" name="AutoShape 73"/>
          <p:cNvCxnSpPr>
            <a:cxnSpLocks noChangeShapeType="1"/>
            <a:stCxn id="979009" idx="6"/>
            <a:endCxn id="979012" idx="2"/>
          </p:cNvCxnSpPr>
          <p:nvPr/>
        </p:nvCxnSpPr>
        <p:spPr bwMode="auto">
          <a:xfrm>
            <a:off x="2635250" y="4622800"/>
            <a:ext cx="3143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18" name="AutoShape 74"/>
          <p:cNvCxnSpPr>
            <a:cxnSpLocks noChangeShapeType="1"/>
            <a:stCxn id="979012" idx="0"/>
            <a:endCxn id="979010" idx="0"/>
          </p:cNvCxnSpPr>
          <p:nvPr/>
        </p:nvCxnSpPr>
        <p:spPr bwMode="auto">
          <a:xfrm rot="5400000" flipV="1">
            <a:off x="4017963" y="3554413"/>
            <a:ext cx="1587" cy="1633537"/>
          </a:xfrm>
          <a:prstGeom prst="curvedConnector3">
            <a:avLst>
              <a:gd name="adj1" fmla="val -144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19" name="AutoShape 75"/>
          <p:cNvCxnSpPr>
            <a:cxnSpLocks noChangeShapeType="1"/>
            <a:stCxn id="979012" idx="6"/>
            <a:endCxn id="979013" idx="2"/>
          </p:cNvCxnSpPr>
          <p:nvPr/>
        </p:nvCxnSpPr>
        <p:spPr bwMode="auto">
          <a:xfrm>
            <a:off x="3452813" y="4622800"/>
            <a:ext cx="312737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79020" name="AutoShape 76"/>
          <p:cNvCxnSpPr>
            <a:cxnSpLocks noChangeShapeType="1"/>
            <a:stCxn id="979013" idx="6"/>
            <a:endCxn id="979010" idx="2"/>
          </p:cNvCxnSpPr>
          <p:nvPr/>
        </p:nvCxnSpPr>
        <p:spPr bwMode="auto">
          <a:xfrm>
            <a:off x="4268788" y="4622800"/>
            <a:ext cx="3143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7EC8-4F83-4965-9039-B67E217E2088}" type="slidenum">
              <a:rPr lang="zh-TW" altLang="en-US"/>
              <a:pPr/>
              <a:t>33</a:t>
            </a:fld>
            <a:endParaRPr lang="en-US" altLang="zh-TW"/>
          </a:p>
        </p:txBody>
      </p:sp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How to solve the problem?</a:t>
            </a:r>
          </a:p>
        </p:txBody>
      </p:sp>
      <p:pic>
        <p:nvPicPr>
          <p:cNvPr id="979975" name="Picture 7" descr="rubic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916832"/>
            <a:ext cx="4680520" cy="4680520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C3E-4BBA-498F-8D3E-2F5E1AADBAF4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96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Depth-First Search</a:t>
            </a:r>
          </a:p>
        </p:txBody>
      </p:sp>
      <p:pic>
        <p:nvPicPr>
          <p:cNvPr id="966659" name="Picture 3" descr="MMj03567970000[1]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9713" y="561975"/>
            <a:ext cx="1028700" cy="1028700"/>
          </a:xfrm>
          <a:prstGeom prst="rect">
            <a:avLst/>
          </a:prstGeom>
          <a:noFill/>
        </p:spPr>
      </p:pic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48880"/>
            <a:ext cx="3320415" cy="29756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2348880"/>
            <a:ext cx="4063365" cy="2975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B923D-C0DF-4615-B972-187933719144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98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algorithm</a:t>
            </a:r>
          </a:p>
        </p:txBody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08920"/>
            <a:ext cx="8229600" cy="3615680"/>
          </a:xfrm>
        </p:spPr>
        <p:txBody>
          <a:bodyPr/>
          <a:lstStyle/>
          <a:p>
            <a:r>
              <a:rPr lang="en-US" altLang="zh-TW" dirty="0"/>
              <a:t>Run DFS on the input DAG </a:t>
            </a:r>
            <a:r>
              <a:rPr lang="en-US" altLang="zh-TW" i="1" dirty="0"/>
              <a:t>G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Output the nodes in </a:t>
            </a:r>
            <a:r>
              <a:rPr lang="en-US" altLang="zh-TW" dirty="0">
                <a:solidFill>
                  <a:srgbClr val="FF0000"/>
                </a:solidFill>
              </a:rPr>
              <a:t>decreasing</a:t>
            </a:r>
            <a:r>
              <a:rPr lang="en-US" altLang="zh-TW" dirty="0"/>
              <a:t> order of their finish time.</a:t>
            </a:r>
          </a:p>
        </p:txBody>
      </p:sp>
      <p:pic>
        <p:nvPicPr>
          <p:cNvPr id="3074" name="Picture 2" descr="https://image3.thenewslens.com/2016/8/256e24zv0pps8rybxsnfdbmejlz85c.jpg?fit=crop&amp;h=600&amp;q=100&amp;w=1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77072"/>
            <a:ext cx="3652326" cy="2191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CE92E-1924-4B2D-9527-9CE9B4C7D68B}" type="slidenum">
              <a:rPr lang="zh-TW" altLang="en-US"/>
              <a:pPr/>
              <a:t>36</a:t>
            </a:fld>
            <a:endParaRPr lang="en-US" altLang="zh-TW"/>
          </a:p>
        </p:txBody>
      </p:sp>
      <p:sp>
        <p:nvSpPr>
          <p:cNvPr id="98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>
                <a:solidFill>
                  <a:schemeClr val="bg1"/>
                </a:solidFill>
              </a:rPr>
              <a:t>Example A</a:t>
            </a:r>
          </a:p>
        </p:txBody>
      </p:sp>
      <p:sp>
        <p:nvSpPr>
          <p:cNvPr id="983043" name="Oval 3"/>
          <p:cNvSpPr>
            <a:spLocks noChangeArrowheads="1"/>
          </p:cNvSpPr>
          <p:nvPr/>
        </p:nvSpPr>
        <p:spPr bwMode="auto">
          <a:xfrm>
            <a:off x="1339850" y="23050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a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83044" name="Oval 4"/>
          <p:cNvSpPr>
            <a:spLocks noChangeArrowheads="1"/>
          </p:cNvSpPr>
          <p:nvPr/>
        </p:nvSpPr>
        <p:spPr bwMode="auto">
          <a:xfrm>
            <a:off x="2155825" y="23050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b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83045" name="Oval 5"/>
          <p:cNvSpPr>
            <a:spLocks noChangeArrowheads="1"/>
          </p:cNvSpPr>
          <p:nvPr/>
        </p:nvSpPr>
        <p:spPr bwMode="auto">
          <a:xfrm>
            <a:off x="4606925" y="23050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d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83046" name="Oval 6"/>
          <p:cNvSpPr>
            <a:spLocks noChangeArrowheads="1"/>
          </p:cNvSpPr>
          <p:nvPr/>
        </p:nvSpPr>
        <p:spPr bwMode="auto">
          <a:xfrm>
            <a:off x="523875" y="2305050"/>
            <a:ext cx="503238" cy="503238"/>
          </a:xfrm>
          <a:prstGeom prst="ellipse">
            <a:avLst/>
          </a:prstGeom>
          <a:gradFill rotWithShape="1">
            <a:gsLst>
              <a:gs pos="0">
                <a:srgbClr val="66FF66"/>
              </a:gs>
              <a:gs pos="100000">
                <a:srgbClr val="66FF66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f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83047" name="Oval 7"/>
          <p:cNvSpPr>
            <a:spLocks noChangeArrowheads="1"/>
          </p:cNvSpPr>
          <p:nvPr/>
        </p:nvSpPr>
        <p:spPr bwMode="auto">
          <a:xfrm>
            <a:off x="2973388" y="230505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c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83048" name="Oval 8"/>
          <p:cNvSpPr>
            <a:spLocks noChangeArrowheads="1"/>
          </p:cNvSpPr>
          <p:nvPr/>
        </p:nvSpPr>
        <p:spPr bwMode="auto">
          <a:xfrm>
            <a:off x="3789363" y="230505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e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83049" name="Line 9"/>
          <p:cNvSpPr>
            <a:spLocks noChangeShapeType="1"/>
          </p:cNvSpPr>
          <p:nvPr/>
        </p:nvSpPr>
        <p:spPr bwMode="auto">
          <a:xfrm>
            <a:off x="6469063" y="3624263"/>
            <a:ext cx="344487" cy="9159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3050" name="Line 10"/>
          <p:cNvSpPr>
            <a:spLocks noChangeShapeType="1"/>
          </p:cNvSpPr>
          <p:nvPr/>
        </p:nvSpPr>
        <p:spPr bwMode="auto">
          <a:xfrm>
            <a:off x="5700713" y="2543175"/>
            <a:ext cx="608012" cy="8620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3051" name="Line 11"/>
          <p:cNvSpPr>
            <a:spLocks noChangeShapeType="1"/>
          </p:cNvSpPr>
          <p:nvPr/>
        </p:nvSpPr>
        <p:spPr bwMode="auto">
          <a:xfrm flipV="1">
            <a:off x="7131050" y="4322763"/>
            <a:ext cx="735013" cy="3952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3052" name="Line 12"/>
          <p:cNvSpPr>
            <a:spLocks noChangeShapeType="1"/>
          </p:cNvSpPr>
          <p:nvPr/>
        </p:nvSpPr>
        <p:spPr bwMode="auto">
          <a:xfrm>
            <a:off x="5680075" y="2554288"/>
            <a:ext cx="1595438" cy="3984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3053" name="Line 13"/>
          <p:cNvSpPr>
            <a:spLocks noChangeShapeType="1"/>
          </p:cNvSpPr>
          <p:nvPr/>
        </p:nvSpPr>
        <p:spPr bwMode="auto">
          <a:xfrm flipV="1">
            <a:off x="5616575" y="3835400"/>
            <a:ext cx="692150" cy="7969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3054" name="Line 14"/>
          <p:cNvSpPr>
            <a:spLocks noChangeShapeType="1"/>
          </p:cNvSpPr>
          <p:nvPr/>
        </p:nvSpPr>
        <p:spPr bwMode="auto">
          <a:xfrm flipH="1" flipV="1">
            <a:off x="7653338" y="3235325"/>
            <a:ext cx="433387" cy="9350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3055" name="Line 15"/>
          <p:cNvSpPr>
            <a:spLocks noChangeShapeType="1"/>
          </p:cNvSpPr>
          <p:nvPr/>
        </p:nvSpPr>
        <p:spPr bwMode="auto">
          <a:xfrm flipV="1">
            <a:off x="6931025" y="3227388"/>
            <a:ext cx="514350" cy="15636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3056" name="Oval 16"/>
          <p:cNvSpPr>
            <a:spLocks noChangeArrowheads="1"/>
          </p:cNvSpPr>
          <p:nvPr/>
        </p:nvSpPr>
        <p:spPr bwMode="auto">
          <a:xfrm>
            <a:off x="5446713" y="23018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a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83057" name="Oval 17"/>
          <p:cNvSpPr>
            <a:spLocks noChangeArrowheads="1"/>
          </p:cNvSpPr>
          <p:nvPr/>
        </p:nvSpPr>
        <p:spPr bwMode="auto">
          <a:xfrm>
            <a:off x="6215063" y="33528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b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83058" name="Oval 18"/>
          <p:cNvSpPr>
            <a:spLocks noChangeArrowheads="1"/>
          </p:cNvSpPr>
          <p:nvPr/>
        </p:nvSpPr>
        <p:spPr bwMode="auto">
          <a:xfrm>
            <a:off x="7277100" y="277336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d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83059" name="Oval 19"/>
          <p:cNvSpPr>
            <a:spLocks noChangeArrowheads="1"/>
          </p:cNvSpPr>
          <p:nvPr/>
        </p:nvSpPr>
        <p:spPr bwMode="auto">
          <a:xfrm>
            <a:off x="5375275" y="4381500"/>
            <a:ext cx="503238" cy="503238"/>
          </a:xfrm>
          <a:prstGeom prst="ellipse">
            <a:avLst/>
          </a:prstGeom>
          <a:gradFill rotWithShape="1">
            <a:gsLst>
              <a:gs pos="0">
                <a:srgbClr val="66FF66"/>
              </a:gs>
              <a:gs pos="100000">
                <a:srgbClr val="66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f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83060" name="Oval 20"/>
          <p:cNvSpPr>
            <a:spLocks noChangeArrowheads="1"/>
          </p:cNvSpPr>
          <p:nvPr/>
        </p:nvSpPr>
        <p:spPr bwMode="auto">
          <a:xfrm>
            <a:off x="6657975" y="458152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c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83061" name="Oval 21"/>
          <p:cNvSpPr>
            <a:spLocks noChangeArrowheads="1"/>
          </p:cNvSpPr>
          <p:nvPr/>
        </p:nvSpPr>
        <p:spPr bwMode="auto">
          <a:xfrm>
            <a:off x="7813675" y="39306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e</a:t>
            </a:r>
            <a:endParaRPr lang="en-US" altLang="zh-TW">
              <a:solidFill>
                <a:schemeClr val="bg1"/>
              </a:solidFill>
            </a:endParaRPr>
          </a:p>
        </p:txBody>
      </p:sp>
      <p:cxnSp>
        <p:nvCxnSpPr>
          <p:cNvPr id="983062" name="AutoShape 22"/>
          <p:cNvCxnSpPr>
            <a:cxnSpLocks noChangeShapeType="1"/>
            <a:stCxn id="983046" idx="0"/>
            <a:endCxn id="983044" idx="0"/>
          </p:cNvCxnSpPr>
          <p:nvPr/>
        </p:nvCxnSpPr>
        <p:spPr bwMode="auto">
          <a:xfrm rot="5400000" flipV="1">
            <a:off x="1591469" y="1489869"/>
            <a:ext cx="1588" cy="1631950"/>
          </a:xfrm>
          <a:prstGeom prst="curvedConnector3">
            <a:avLst>
              <a:gd name="adj1" fmla="val -144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3063" name="AutoShape 23"/>
          <p:cNvCxnSpPr>
            <a:cxnSpLocks noChangeShapeType="1"/>
            <a:stCxn id="983043" idx="6"/>
            <a:endCxn id="983044" idx="2"/>
          </p:cNvCxnSpPr>
          <p:nvPr/>
        </p:nvCxnSpPr>
        <p:spPr bwMode="auto">
          <a:xfrm>
            <a:off x="1843088" y="2557463"/>
            <a:ext cx="312737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3064" name="AutoShape 24"/>
          <p:cNvCxnSpPr>
            <a:cxnSpLocks noChangeShapeType="1"/>
            <a:stCxn id="983043" idx="4"/>
            <a:endCxn id="983045" idx="4"/>
          </p:cNvCxnSpPr>
          <p:nvPr/>
        </p:nvCxnSpPr>
        <p:spPr bwMode="auto">
          <a:xfrm rot="16200000" flipH="1">
            <a:off x="3225007" y="1175544"/>
            <a:ext cx="1587" cy="3267075"/>
          </a:xfrm>
          <a:prstGeom prst="curvedConnector3">
            <a:avLst>
              <a:gd name="adj1" fmla="val 143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3065" name="AutoShape 25"/>
          <p:cNvCxnSpPr>
            <a:cxnSpLocks noChangeShapeType="1"/>
            <a:stCxn id="983044" idx="6"/>
            <a:endCxn id="983047" idx="2"/>
          </p:cNvCxnSpPr>
          <p:nvPr/>
        </p:nvCxnSpPr>
        <p:spPr bwMode="auto">
          <a:xfrm>
            <a:off x="2659063" y="2557463"/>
            <a:ext cx="3143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3066" name="AutoShape 26"/>
          <p:cNvCxnSpPr>
            <a:cxnSpLocks noChangeShapeType="1"/>
            <a:stCxn id="983047" idx="0"/>
            <a:endCxn id="983045" idx="0"/>
          </p:cNvCxnSpPr>
          <p:nvPr/>
        </p:nvCxnSpPr>
        <p:spPr bwMode="auto">
          <a:xfrm rot="5400000" flipV="1">
            <a:off x="4041775" y="1489075"/>
            <a:ext cx="1588" cy="1633538"/>
          </a:xfrm>
          <a:prstGeom prst="curvedConnector3">
            <a:avLst>
              <a:gd name="adj1" fmla="val -144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3067" name="AutoShape 27"/>
          <p:cNvCxnSpPr>
            <a:cxnSpLocks noChangeShapeType="1"/>
            <a:stCxn id="983047" idx="6"/>
            <a:endCxn id="983048" idx="2"/>
          </p:cNvCxnSpPr>
          <p:nvPr/>
        </p:nvCxnSpPr>
        <p:spPr bwMode="auto">
          <a:xfrm>
            <a:off x="3476625" y="2557463"/>
            <a:ext cx="312738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83068" name="AutoShape 28"/>
          <p:cNvCxnSpPr>
            <a:cxnSpLocks noChangeShapeType="1"/>
            <a:stCxn id="983048" idx="6"/>
            <a:endCxn id="983045" idx="2"/>
          </p:cNvCxnSpPr>
          <p:nvPr/>
        </p:nvCxnSpPr>
        <p:spPr bwMode="auto">
          <a:xfrm>
            <a:off x="4292600" y="2557463"/>
            <a:ext cx="3143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983082" name="Oval 42"/>
          <p:cNvSpPr>
            <a:spLocks noChangeArrowheads="1"/>
          </p:cNvSpPr>
          <p:nvPr/>
        </p:nvSpPr>
        <p:spPr bwMode="auto">
          <a:xfrm>
            <a:off x="6550025" y="4497388"/>
            <a:ext cx="706438" cy="706437"/>
          </a:xfrm>
          <a:prstGeom prst="ellips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3087" name="AutoShape 47"/>
          <p:cNvSpPr>
            <a:spLocks noChangeArrowheads="1"/>
          </p:cNvSpPr>
          <p:nvPr/>
        </p:nvSpPr>
        <p:spPr bwMode="auto">
          <a:xfrm>
            <a:off x="7915275" y="2451100"/>
            <a:ext cx="755650" cy="525463"/>
          </a:xfrm>
          <a:prstGeom prst="wedgeEllipseCallout">
            <a:avLst>
              <a:gd name="adj1" fmla="val -71639"/>
              <a:gd name="adj2" fmla="val 33083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83088" name="AutoShape 48"/>
          <p:cNvSpPr>
            <a:spLocks noChangeArrowheads="1"/>
          </p:cNvSpPr>
          <p:nvPr/>
        </p:nvSpPr>
        <p:spPr bwMode="auto">
          <a:xfrm>
            <a:off x="8220075" y="3376613"/>
            <a:ext cx="755650" cy="525462"/>
          </a:xfrm>
          <a:prstGeom prst="wedgeEllipseCallout">
            <a:avLst>
              <a:gd name="adj1" fmla="val -65968"/>
              <a:gd name="adj2" fmla="val 50907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83089" name="AutoShape 49"/>
          <p:cNvSpPr>
            <a:spLocks noChangeArrowheads="1"/>
          </p:cNvSpPr>
          <p:nvPr/>
        </p:nvSpPr>
        <p:spPr bwMode="auto">
          <a:xfrm>
            <a:off x="7283450" y="4837113"/>
            <a:ext cx="755650" cy="525462"/>
          </a:xfrm>
          <a:prstGeom prst="wedgeEllipseCallout">
            <a:avLst>
              <a:gd name="adj1" fmla="val -64495"/>
              <a:gd name="adj2" fmla="val -25227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83090" name="Oval 50"/>
          <p:cNvSpPr>
            <a:spLocks noChangeArrowheads="1"/>
          </p:cNvSpPr>
          <p:nvPr/>
        </p:nvSpPr>
        <p:spPr bwMode="auto">
          <a:xfrm>
            <a:off x="5341938" y="2206625"/>
            <a:ext cx="706437" cy="706438"/>
          </a:xfrm>
          <a:prstGeom prst="ellips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3091" name="AutoShape 51"/>
          <p:cNvSpPr>
            <a:spLocks noChangeArrowheads="1"/>
          </p:cNvSpPr>
          <p:nvPr/>
        </p:nvSpPr>
        <p:spPr bwMode="auto">
          <a:xfrm>
            <a:off x="5191125" y="3438525"/>
            <a:ext cx="796925" cy="525463"/>
          </a:xfrm>
          <a:prstGeom prst="wedgeEllipseCallout">
            <a:avLst>
              <a:gd name="adj1" fmla="val 73106"/>
              <a:gd name="adj2" fmla="val -25227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83092" name="AutoShape 52"/>
          <p:cNvSpPr>
            <a:spLocks noChangeArrowheads="1"/>
          </p:cNvSpPr>
          <p:nvPr/>
        </p:nvSpPr>
        <p:spPr bwMode="auto">
          <a:xfrm>
            <a:off x="5759450" y="1557338"/>
            <a:ext cx="796925" cy="525462"/>
          </a:xfrm>
          <a:prstGeom prst="wedgeEllipseCallout">
            <a:avLst>
              <a:gd name="adj1" fmla="val -21912"/>
              <a:gd name="adj2" fmla="val 80815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83093" name="Oval 53"/>
          <p:cNvSpPr>
            <a:spLocks noChangeArrowheads="1"/>
          </p:cNvSpPr>
          <p:nvPr/>
        </p:nvSpPr>
        <p:spPr bwMode="auto">
          <a:xfrm>
            <a:off x="5268913" y="4276725"/>
            <a:ext cx="706437" cy="706438"/>
          </a:xfrm>
          <a:prstGeom prst="ellips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3094" name="AutoShape 54"/>
          <p:cNvSpPr>
            <a:spLocks noChangeArrowheads="1"/>
          </p:cNvSpPr>
          <p:nvPr/>
        </p:nvSpPr>
        <p:spPr bwMode="auto">
          <a:xfrm>
            <a:off x="5402263" y="5194300"/>
            <a:ext cx="796925" cy="525463"/>
          </a:xfrm>
          <a:prstGeom prst="wedgeEllipseCallout">
            <a:avLst>
              <a:gd name="adj1" fmla="val -11356"/>
              <a:gd name="adj2" fmla="val -109213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88 -0.26347 " pathEditMode="relative" ptsTypes="AA">
                                      <p:cBhvr>
                                        <p:cTn id="24" dur="2000" fill="hold"/>
                                        <p:tgtEl>
                                          <p:spTgt spid="98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9830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98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98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98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27 -0.26718 L 0.00139 -0.00371 L 0.12899 -0.09253 " pathEditMode="relative" ptsTypes="AAA">
                                      <p:cBhvr>
                                        <p:cTn id="38" dur="2000" fill="hold"/>
                                        <p:tgtEl>
                                          <p:spTgt spid="98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983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9830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98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98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99 -0.09253 L -0.00087 0.0025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8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00" y="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9830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9830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98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98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98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8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8.02683E-7 L 0.08854 0.1577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9830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" y="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800" decel="100000"/>
                                        <p:tgtEl>
                                          <p:spTgt spid="983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9830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98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98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54 0.15776 L 0.00243 0.00139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9830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0" y="-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800" decel="100000"/>
                                        <p:tgtEl>
                                          <p:spTgt spid="9830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9830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00" decel="100000" fill="hold"/>
                                        <p:tgtEl>
                                          <p:spTgt spid="98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00" decel="100000" fill="hold"/>
                                        <p:tgtEl>
                                          <p:spTgt spid="98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0"/>
                                        <p:tgtEl>
                                          <p:spTgt spid="9830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8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800" decel="100000"/>
                                        <p:tgtEl>
                                          <p:spTgt spid="983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800" decel="100000" fill="hold"/>
                                        <p:tgtEl>
                                          <p:spTgt spid="9830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800" decel="100000" fill="hold"/>
                                        <p:tgtEl>
                                          <p:spTgt spid="98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00" decel="100000" fill="hold"/>
                                        <p:tgtEl>
                                          <p:spTgt spid="98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983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8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2" grpId="0" animBg="1"/>
      <p:bldP spid="983082" grpId="1" animBg="1"/>
      <p:bldP spid="983082" grpId="2" animBg="1"/>
      <p:bldP spid="983082" grpId="3" animBg="1"/>
      <p:bldP spid="983082" grpId="4" animBg="1"/>
      <p:bldP spid="983087" grpId="0" animBg="1"/>
      <p:bldP spid="983088" grpId="0" animBg="1"/>
      <p:bldP spid="983089" grpId="0" animBg="1"/>
      <p:bldP spid="983090" grpId="0" animBg="1"/>
      <p:bldP spid="983090" grpId="1" animBg="1"/>
      <p:bldP spid="983090" grpId="2" animBg="1"/>
      <p:bldP spid="983090" grpId="3" animBg="1"/>
      <p:bldP spid="983091" grpId="0" animBg="1"/>
      <p:bldP spid="983092" grpId="0" animBg="1"/>
      <p:bldP spid="983093" grpId="0" animBg="1"/>
      <p:bldP spid="983093" grpId="1" animBg="1"/>
      <p:bldP spid="98309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16BE4-53C1-4BDF-ACA2-4DC090199F35}" type="slidenum">
              <a:rPr lang="zh-TW" altLang="en-US"/>
              <a:pPr/>
              <a:t>37</a:t>
            </a:fld>
            <a:endParaRPr lang="en-US" altLang="zh-TW"/>
          </a:p>
        </p:txBody>
      </p:sp>
      <p:sp>
        <p:nvSpPr>
          <p:cNvPr id="100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Example B</a:t>
            </a:r>
          </a:p>
        </p:txBody>
      </p:sp>
      <p:sp>
        <p:nvSpPr>
          <p:cNvPr id="1007625" name="Line 9"/>
          <p:cNvSpPr>
            <a:spLocks noChangeShapeType="1"/>
          </p:cNvSpPr>
          <p:nvPr/>
        </p:nvSpPr>
        <p:spPr bwMode="auto">
          <a:xfrm>
            <a:off x="6469063" y="3624263"/>
            <a:ext cx="344487" cy="9159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7626" name="Line 10"/>
          <p:cNvSpPr>
            <a:spLocks noChangeShapeType="1"/>
          </p:cNvSpPr>
          <p:nvPr/>
        </p:nvSpPr>
        <p:spPr bwMode="auto">
          <a:xfrm>
            <a:off x="5700713" y="2543175"/>
            <a:ext cx="608012" cy="8620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7627" name="Line 11"/>
          <p:cNvSpPr>
            <a:spLocks noChangeShapeType="1"/>
          </p:cNvSpPr>
          <p:nvPr/>
        </p:nvSpPr>
        <p:spPr bwMode="auto">
          <a:xfrm flipV="1">
            <a:off x="7131050" y="4322763"/>
            <a:ext cx="735013" cy="3952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7628" name="Line 12"/>
          <p:cNvSpPr>
            <a:spLocks noChangeShapeType="1"/>
          </p:cNvSpPr>
          <p:nvPr/>
        </p:nvSpPr>
        <p:spPr bwMode="auto">
          <a:xfrm>
            <a:off x="5680075" y="2554288"/>
            <a:ext cx="1595438" cy="3984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7629" name="Line 13"/>
          <p:cNvSpPr>
            <a:spLocks noChangeShapeType="1"/>
          </p:cNvSpPr>
          <p:nvPr/>
        </p:nvSpPr>
        <p:spPr bwMode="auto">
          <a:xfrm flipV="1">
            <a:off x="5616575" y="3835400"/>
            <a:ext cx="692150" cy="7969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7630" name="Line 14"/>
          <p:cNvSpPr>
            <a:spLocks noChangeShapeType="1"/>
          </p:cNvSpPr>
          <p:nvPr/>
        </p:nvSpPr>
        <p:spPr bwMode="auto">
          <a:xfrm flipH="1" flipV="1">
            <a:off x="7653338" y="3235325"/>
            <a:ext cx="433387" cy="9350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7631" name="Line 15"/>
          <p:cNvSpPr>
            <a:spLocks noChangeShapeType="1"/>
          </p:cNvSpPr>
          <p:nvPr/>
        </p:nvSpPr>
        <p:spPr bwMode="auto">
          <a:xfrm flipV="1">
            <a:off x="6931025" y="3227388"/>
            <a:ext cx="514350" cy="15636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7632" name="Oval 16"/>
          <p:cNvSpPr>
            <a:spLocks noChangeArrowheads="1"/>
          </p:cNvSpPr>
          <p:nvPr/>
        </p:nvSpPr>
        <p:spPr bwMode="auto">
          <a:xfrm>
            <a:off x="5446713" y="23018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007633" name="Oval 17"/>
          <p:cNvSpPr>
            <a:spLocks noChangeArrowheads="1"/>
          </p:cNvSpPr>
          <p:nvPr/>
        </p:nvSpPr>
        <p:spPr bwMode="auto">
          <a:xfrm>
            <a:off x="6215063" y="33528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b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007634" name="Oval 18"/>
          <p:cNvSpPr>
            <a:spLocks noChangeArrowheads="1"/>
          </p:cNvSpPr>
          <p:nvPr/>
        </p:nvSpPr>
        <p:spPr bwMode="auto">
          <a:xfrm>
            <a:off x="7277100" y="277336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d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007635" name="Oval 19"/>
          <p:cNvSpPr>
            <a:spLocks noChangeArrowheads="1"/>
          </p:cNvSpPr>
          <p:nvPr/>
        </p:nvSpPr>
        <p:spPr bwMode="auto">
          <a:xfrm>
            <a:off x="5375275" y="4381500"/>
            <a:ext cx="503238" cy="503238"/>
          </a:xfrm>
          <a:prstGeom prst="ellipse">
            <a:avLst/>
          </a:prstGeom>
          <a:gradFill rotWithShape="1">
            <a:gsLst>
              <a:gs pos="0">
                <a:srgbClr val="66FF66"/>
              </a:gs>
              <a:gs pos="100000">
                <a:srgbClr val="66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f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007636" name="Oval 20"/>
          <p:cNvSpPr>
            <a:spLocks noChangeArrowheads="1"/>
          </p:cNvSpPr>
          <p:nvPr/>
        </p:nvSpPr>
        <p:spPr bwMode="auto">
          <a:xfrm>
            <a:off x="6657975" y="458152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007637" name="Oval 21"/>
          <p:cNvSpPr>
            <a:spLocks noChangeArrowheads="1"/>
          </p:cNvSpPr>
          <p:nvPr/>
        </p:nvSpPr>
        <p:spPr bwMode="auto">
          <a:xfrm>
            <a:off x="7813675" y="39306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e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007645" name="Oval 29"/>
          <p:cNvSpPr>
            <a:spLocks noChangeArrowheads="1"/>
          </p:cNvSpPr>
          <p:nvPr/>
        </p:nvSpPr>
        <p:spPr bwMode="auto">
          <a:xfrm>
            <a:off x="1316038" y="4370388"/>
            <a:ext cx="503237" cy="503237"/>
          </a:xfrm>
          <a:prstGeom prst="ellipse">
            <a:avLst/>
          </a:prstGeom>
          <a:gradFill rotWithShape="1">
            <a:gsLst>
              <a:gs pos="0">
                <a:srgbClr val="66FF66"/>
              </a:gs>
              <a:gs pos="100000">
                <a:srgbClr val="66FF66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f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7646" name="Oval 30"/>
          <p:cNvSpPr>
            <a:spLocks noChangeArrowheads="1"/>
          </p:cNvSpPr>
          <p:nvPr/>
        </p:nvSpPr>
        <p:spPr bwMode="auto">
          <a:xfrm>
            <a:off x="2132013" y="43703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b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7647" name="Oval 31"/>
          <p:cNvSpPr>
            <a:spLocks noChangeArrowheads="1"/>
          </p:cNvSpPr>
          <p:nvPr/>
        </p:nvSpPr>
        <p:spPr bwMode="auto">
          <a:xfrm>
            <a:off x="4583113" y="43703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d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7648" name="Oval 32"/>
          <p:cNvSpPr>
            <a:spLocks noChangeArrowheads="1"/>
          </p:cNvSpPr>
          <p:nvPr/>
        </p:nvSpPr>
        <p:spPr bwMode="auto">
          <a:xfrm>
            <a:off x="500063" y="43703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a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7649" name="Oval 33"/>
          <p:cNvSpPr>
            <a:spLocks noChangeArrowheads="1"/>
          </p:cNvSpPr>
          <p:nvPr/>
        </p:nvSpPr>
        <p:spPr bwMode="auto">
          <a:xfrm>
            <a:off x="2949575" y="4370388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c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7650" name="Oval 34"/>
          <p:cNvSpPr>
            <a:spLocks noChangeArrowheads="1"/>
          </p:cNvSpPr>
          <p:nvPr/>
        </p:nvSpPr>
        <p:spPr bwMode="auto">
          <a:xfrm>
            <a:off x="3765550" y="4370388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mtClean="0">
                <a:solidFill>
                  <a:schemeClr val="bg1"/>
                </a:solidFill>
              </a:rPr>
              <a:t>e</a:t>
            </a:r>
            <a:endParaRPr lang="en-US" altLang="zh-TW">
              <a:solidFill>
                <a:schemeClr val="bg1"/>
              </a:solidFill>
            </a:endParaRPr>
          </a:p>
        </p:txBody>
      </p:sp>
      <p:cxnSp>
        <p:nvCxnSpPr>
          <p:cNvPr id="1007651" name="AutoShape 35"/>
          <p:cNvCxnSpPr>
            <a:cxnSpLocks noChangeShapeType="1"/>
            <a:stCxn id="1007645" idx="0"/>
            <a:endCxn id="1007646" idx="0"/>
          </p:cNvCxnSpPr>
          <p:nvPr/>
        </p:nvCxnSpPr>
        <p:spPr bwMode="auto">
          <a:xfrm rot="5400000" flipV="1">
            <a:off x="1975644" y="3963194"/>
            <a:ext cx="1587" cy="815975"/>
          </a:xfrm>
          <a:prstGeom prst="curvedConnector3">
            <a:avLst>
              <a:gd name="adj1" fmla="val -144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7652" name="AutoShape 36"/>
          <p:cNvCxnSpPr>
            <a:cxnSpLocks noChangeShapeType="1"/>
            <a:stCxn id="1007648" idx="4"/>
            <a:endCxn id="1007646" idx="4"/>
          </p:cNvCxnSpPr>
          <p:nvPr/>
        </p:nvCxnSpPr>
        <p:spPr bwMode="auto">
          <a:xfrm rot="16200000" flipH="1">
            <a:off x="1567656" y="4058444"/>
            <a:ext cx="1588" cy="1631950"/>
          </a:xfrm>
          <a:prstGeom prst="curvedConnector3">
            <a:avLst>
              <a:gd name="adj1" fmla="val 143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7653" name="AutoShape 37"/>
          <p:cNvCxnSpPr>
            <a:cxnSpLocks noChangeShapeType="1"/>
            <a:stCxn id="1007648" idx="4"/>
            <a:endCxn id="1007647" idx="4"/>
          </p:cNvCxnSpPr>
          <p:nvPr/>
        </p:nvCxnSpPr>
        <p:spPr bwMode="auto">
          <a:xfrm rot="16200000" flipH="1">
            <a:off x="2793206" y="2832894"/>
            <a:ext cx="1588" cy="4083050"/>
          </a:xfrm>
          <a:prstGeom prst="curvedConnector3">
            <a:avLst>
              <a:gd name="adj1" fmla="val 421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7654" name="AutoShape 38"/>
          <p:cNvCxnSpPr>
            <a:cxnSpLocks noChangeShapeType="1"/>
            <a:stCxn id="1007646" idx="6"/>
            <a:endCxn id="1007649" idx="2"/>
          </p:cNvCxnSpPr>
          <p:nvPr/>
        </p:nvCxnSpPr>
        <p:spPr bwMode="auto">
          <a:xfrm>
            <a:off x="2635250" y="4622800"/>
            <a:ext cx="3143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7655" name="AutoShape 39"/>
          <p:cNvCxnSpPr>
            <a:cxnSpLocks noChangeShapeType="1"/>
            <a:stCxn id="1007649" idx="0"/>
            <a:endCxn id="1007647" idx="0"/>
          </p:cNvCxnSpPr>
          <p:nvPr/>
        </p:nvCxnSpPr>
        <p:spPr bwMode="auto">
          <a:xfrm rot="5400000" flipV="1">
            <a:off x="4017963" y="3554413"/>
            <a:ext cx="1587" cy="1633537"/>
          </a:xfrm>
          <a:prstGeom prst="curvedConnector3">
            <a:avLst>
              <a:gd name="adj1" fmla="val -14400000"/>
            </a:avLst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7656" name="AutoShape 40"/>
          <p:cNvCxnSpPr>
            <a:cxnSpLocks noChangeShapeType="1"/>
            <a:stCxn id="1007649" idx="6"/>
            <a:endCxn id="1007650" idx="2"/>
          </p:cNvCxnSpPr>
          <p:nvPr/>
        </p:nvCxnSpPr>
        <p:spPr bwMode="auto">
          <a:xfrm>
            <a:off x="3452813" y="4622800"/>
            <a:ext cx="312737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7657" name="AutoShape 41"/>
          <p:cNvCxnSpPr>
            <a:cxnSpLocks noChangeShapeType="1"/>
            <a:stCxn id="1007650" idx="6"/>
            <a:endCxn id="1007647" idx="2"/>
          </p:cNvCxnSpPr>
          <p:nvPr/>
        </p:nvCxnSpPr>
        <p:spPr bwMode="auto">
          <a:xfrm>
            <a:off x="4268788" y="4622800"/>
            <a:ext cx="3143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007659" name="AutoShape 43"/>
          <p:cNvSpPr>
            <a:spLocks noChangeArrowheads="1"/>
          </p:cNvSpPr>
          <p:nvPr/>
        </p:nvSpPr>
        <p:spPr bwMode="auto">
          <a:xfrm>
            <a:off x="7915275" y="2451100"/>
            <a:ext cx="755650" cy="525463"/>
          </a:xfrm>
          <a:prstGeom prst="wedgeEllipseCallout">
            <a:avLst>
              <a:gd name="adj1" fmla="val -71639"/>
              <a:gd name="adj2" fmla="val 33083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07660" name="AutoShape 44"/>
          <p:cNvSpPr>
            <a:spLocks noChangeArrowheads="1"/>
          </p:cNvSpPr>
          <p:nvPr/>
        </p:nvSpPr>
        <p:spPr bwMode="auto">
          <a:xfrm>
            <a:off x="8220075" y="3376613"/>
            <a:ext cx="755650" cy="525462"/>
          </a:xfrm>
          <a:prstGeom prst="wedgeEllipseCallout">
            <a:avLst>
              <a:gd name="adj1" fmla="val -65968"/>
              <a:gd name="adj2" fmla="val 50907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07661" name="AutoShape 45"/>
          <p:cNvSpPr>
            <a:spLocks noChangeArrowheads="1"/>
          </p:cNvSpPr>
          <p:nvPr/>
        </p:nvSpPr>
        <p:spPr bwMode="auto">
          <a:xfrm>
            <a:off x="7283450" y="4837113"/>
            <a:ext cx="755650" cy="525462"/>
          </a:xfrm>
          <a:prstGeom prst="wedgeEllipseCallout">
            <a:avLst>
              <a:gd name="adj1" fmla="val -64495"/>
              <a:gd name="adj2" fmla="val -25227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07663" name="AutoShape 47"/>
          <p:cNvSpPr>
            <a:spLocks noChangeArrowheads="1"/>
          </p:cNvSpPr>
          <p:nvPr/>
        </p:nvSpPr>
        <p:spPr bwMode="auto">
          <a:xfrm>
            <a:off x="5191125" y="3438525"/>
            <a:ext cx="796925" cy="525463"/>
          </a:xfrm>
          <a:prstGeom prst="wedgeEllipseCallout">
            <a:avLst>
              <a:gd name="adj1" fmla="val 73106"/>
              <a:gd name="adj2" fmla="val -25227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07664" name="AutoShape 48"/>
          <p:cNvSpPr>
            <a:spLocks noChangeArrowheads="1"/>
          </p:cNvSpPr>
          <p:nvPr/>
        </p:nvSpPr>
        <p:spPr bwMode="auto">
          <a:xfrm>
            <a:off x="5759450" y="1557338"/>
            <a:ext cx="796925" cy="525462"/>
          </a:xfrm>
          <a:prstGeom prst="wedgeEllipseCallout">
            <a:avLst>
              <a:gd name="adj1" fmla="val -21912"/>
              <a:gd name="adj2" fmla="val 80815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07665" name="Oval 49"/>
          <p:cNvSpPr>
            <a:spLocks noChangeArrowheads="1"/>
          </p:cNvSpPr>
          <p:nvPr/>
        </p:nvSpPr>
        <p:spPr bwMode="auto">
          <a:xfrm>
            <a:off x="5268913" y="4276725"/>
            <a:ext cx="706437" cy="706438"/>
          </a:xfrm>
          <a:prstGeom prst="ellips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7666" name="AutoShape 50"/>
          <p:cNvSpPr>
            <a:spLocks noChangeArrowheads="1"/>
          </p:cNvSpPr>
          <p:nvPr/>
        </p:nvSpPr>
        <p:spPr bwMode="auto">
          <a:xfrm>
            <a:off x="5402263" y="5194300"/>
            <a:ext cx="796925" cy="525463"/>
          </a:xfrm>
          <a:prstGeom prst="wedgeEllipseCallout">
            <a:avLst>
              <a:gd name="adj1" fmla="val -11356"/>
              <a:gd name="adj2" fmla="val -109213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548 -0.14689 L 0.14027 0.03215 L 0.2092 -0.23572 " pathEditMode="relative" ptsTypes="AAAA">
                                      <p:cBhvr>
                                        <p:cTn id="6" dur="2000" fill="hold"/>
                                        <p:tgtEl>
                                          <p:spTgt spid="1007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0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2 -0.23572 L 0.14027 0.02914 L 0.27013 -0.0657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1007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" y="13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0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014 -0.0657 L 0.14132 0.0293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07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0" y="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0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32 0.02938 L 0.09775 -0.1482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07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" y="-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0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75 -0.14828 L 0.00573 -0.0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07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0" y="7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0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0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7659" grpId="0" animBg="1"/>
      <p:bldP spid="1007660" grpId="0" animBg="1"/>
      <p:bldP spid="1007661" grpId="0" animBg="1"/>
      <p:bldP spid="1007663" grpId="0" animBg="1"/>
      <p:bldP spid="1007664" grpId="0" animBg="1"/>
      <p:bldP spid="1007665" grpId="0" animBg="1"/>
      <p:bldP spid="1007665" grpId="1" animBg="1"/>
      <p:bldP spid="1007665" grpId="2" animBg="1"/>
      <p:bldP spid="1007665" grpId="3" animBg="1"/>
      <p:bldP spid="1007665" grpId="4" animBg="1"/>
      <p:bldP spid="100766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59BD-022D-45C3-B7F3-3CA68DD77D32}" type="slidenum">
              <a:rPr lang="zh-TW" altLang="en-US"/>
              <a:pPr/>
              <a:t>38</a:t>
            </a:fld>
            <a:endParaRPr lang="en-US" altLang="zh-TW"/>
          </a:p>
        </p:txBody>
      </p:sp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正確性</a:t>
            </a:r>
            <a:endParaRPr lang="en-US" altLang="zh-TW"/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smtClean="0"/>
              <a:t>Theorem: If </a:t>
            </a:r>
            <a:r>
              <a:rPr lang="en-US" altLang="zh-TW"/>
              <a:t>(</a:t>
            </a:r>
            <a:r>
              <a:rPr lang="en-US" altLang="zh-TW" i="1"/>
              <a:t>i,j</a:t>
            </a:r>
            <a:r>
              <a:rPr lang="en-US" altLang="zh-TW"/>
              <a:t>) is a directed edge (from </a:t>
            </a:r>
            <a:r>
              <a:rPr lang="en-US" altLang="zh-TW" i="1"/>
              <a:t>i</a:t>
            </a:r>
            <a:r>
              <a:rPr lang="en-US" altLang="zh-TW"/>
              <a:t> to </a:t>
            </a:r>
            <a:r>
              <a:rPr lang="en-US" altLang="zh-TW" i="1"/>
              <a:t>j</a:t>
            </a:r>
            <a:r>
              <a:rPr lang="en-US" altLang="zh-TW"/>
              <a:t>) of </a:t>
            </a:r>
            <a:r>
              <a:rPr lang="en-US" altLang="zh-TW" i="1"/>
              <a:t>G</a:t>
            </a:r>
            <a:r>
              <a:rPr lang="en-US" altLang="zh-TW"/>
              <a:t>, then </a:t>
            </a:r>
            <a:r>
              <a:rPr lang="en-US" altLang="zh-TW" i="1"/>
              <a:t>f</a:t>
            </a:r>
            <a:r>
              <a:rPr lang="en-US" altLang="zh-TW"/>
              <a:t>[</a:t>
            </a:r>
            <a:r>
              <a:rPr lang="en-US" altLang="zh-TW" i="1"/>
              <a:t>i</a:t>
            </a:r>
            <a:r>
              <a:rPr lang="en-US" altLang="zh-TW"/>
              <a:t>] &gt; </a:t>
            </a:r>
            <a:r>
              <a:rPr lang="en-US" altLang="zh-TW" i="1"/>
              <a:t>f</a:t>
            </a:r>
            <a:r>
              <a:rPr lang="en-US" altLang="zh-TW"/>
              <a:t>[</a:t>
            </a:r>
            <a:r>
              <a:rPr lang="en-US" altLang="zh-TW" i="1"/>
              <a:t>j</a:t>
            </a:r>
            <a:r>
              <a:rPr lang="en-US" altLang="zh-TW" smtClean="0"/>
              <a:t>].</a:t>
            </a:r>
          </a:p>
          <a:p>
            <a:pPr>
              <a:buNone/>
            </a:pPr>
            <a:endParaRPr lang="en-US" altLang="zh-TW"/>
          </a:p>
          <a:p>
            <a:r>
              <a:rPr lang="en-US" altLang="zh-TW"/>
              <a:t>Proof. </a:t>
            </a:r>
            <a:r>
              <a:rPr lang="zh-TW" altLang="en-US" smtClean="0"/>
              <a:t>考慮當我們的演算法正要「走過」</a:t>
            </a:r>
            <a:r>
              <a:rPr lang="en-US" altLang="zh-TW" smtClean="0"/>
              <a:t>(</a:t>
            </a:r>
            <a:r>
              <a:rPr lang="en-US" altLang="zh-TW" i="1" smtClean="0"/>
              <a:t>i</a:t>
            </a:r>
            <a:r>
              <a:rPr lang="en-US" altLang="zh-TW" smtClean="0"/>
              <a:t>, </a:t>
            </a:r>
            <a:r>
              <a:rPr lang="en-US" altLang="zh-TW" i="1" smtClean="0"/>
              <a:t>j</a:t>
            </a:r>
            <a:r>
              <a:rPr lang="en-US" altLang="zh-TW" smtClean="0"/>
              <a:t>)</a:t>
            </a:r>
            <a:r>
              <a:rPr lang="zh-TW" altLang="en-US" smtClean="0"/>
              <a:t>這個</a:t>
            </a:r>
            <a:r>
              <a:rPr lang="en-US" altLang="zh-TW" smtClean="0"/>
              <a:t>directed edge. </a:t>
            </a:r>
            <a:r>
              <a:rPr lang="zh-TW" altLang="en-US" smtClean="0"/>
              <a:t>也就是</a:t>
            </a:r>
            <a:r>
              <a:rPr lang="en-US" altLang="zh-TW" smtClean="0"/>
              <a:t>visit(</a:t>
            </a:r>
            <a:r>
              <a:rPr lang="en-US" altLang="zh-TW" i="1" smtClean="0"/>
              <a:t>i</a:t>
            </a:r>
            <a:r>
              <a:rPr lang="en-US" altLang="zh-TW" smtClean="0"/>
              <a:t>)</a:t>
            </a:r>
            <a:r>
              <a:rPr lang="zh-TW" altLang="en-US" smtClean="0"/>
              <a:t>正要嘗試</a:t>
            </a:r>
            <a:r>
              <a:rPr lang="en-US" altLang="zh-TW" i="1" smtClean="0"/>
              <a:t>j</a:t>
            </a:r>
            <a:r>
              <a:rPr lang="zh-TW" altLang="en-US" smtClean="0"/>
              <a:t>這個鄰居是否已經被拜訪過的時刻。</a:t>
            </a:r>
            <a:endParaRPr lang="en-US" altLang="zh-TW" smtClean="0"/>
          </a:p>
          <a:p>
            <a:pPr>
              <a:buNone/>
            </a:pPr>
            <a:endParaRPr lang="en-US" altLang="zh-TW"/>
          </a:p>
          <a:p>
            <a:pPr lvl="1"/>
            <a:r>
              <a:rPr lang="en-US" altLang="zh-TW"/>
              <a:t>Case 1: If visited[</a:t>
            </a:r>
            <a:r>
              <a:rPr lang="en-US" altLang="zh-TW" i="1"/>
              <a:t>j</a:t>
            </a:r>
            <a:r>
              <a:rPr lang="en-US" altLang="zh-TW"/>
              <a:t>] = 0, then OK. (why?)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E7C-CF6C-44C8-8482-9EF862349C2D}" type="slidenum">
              <a:rPr lang="zh-TW" altLang="en-US"/>
              <a:pPr/>
              <a:t>39</a:t>
            </a:fld>
            <a:endParaRPr lang="en-US" altLang="zh-TW"/>
          </a:p>
        </p:txBody>
      </p:sp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Case 2: visited[</a:t>
            </a:r>
            <a:r>
              <a:rPr lang="en-US" altLang="zh-TW" i="1"/>
              <a:t>j</a:t>
            </a:r>
            <a:r>
              <a:rPr lang="en-US" altLang="zh-TW"/>
              <a:t>] = 1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If </a:t>
            </a:r>
            <a:r>
              <a:rPr lang="en-US" altLang="zh-TW" i="1" dirty="0"/>
              <a:t>f</a:t>
            </a:r>
            <a:r>
              <a:rPr lang="en-US" altLang="zh-TW" dirty="0"/>
              <a:t>[</a:t>
            </a:r>
            <a:r>
              <a:rPr lang="en-US" altLang="zh-TW" i="1" dirty="0"/>
              <a:t>j</a:t>
            </a:r>
            <a:r>
              <a:rPr lang="en-US" altLang="zh-TW" dirty="0"/>
              <a:t>] is already set, then OK. (why?)</a:t>
            </a:r>
          </a:p>
          <a:p>
            <a:r>
              <a:rPr lang="en-US" altLang="zh-TW" dirty="0" smtClean="0"/>
              <a:t>If </a:t>
            </a:r>
            <a:r>
              <a:rPr lang="en-US" altLang="zh-TW" i="1" dirty="0"/>
              <a:t>f</a:t>
            </a:r>
            <a:r>
              <a:rPr lang="en-US" altLang="zh-TW" dirty="0"/>
              <a:t>[</a:t>
            </a:r>
            <a:r>
              <a:rPr lang="en-US" altLang="zh-TW" i="1" dirty="0"/>
              <a:t>j</a:t>
            </a:r>
            <a:r>
              <a:rPr lang="en-US" altLang="zh-TW" dirty="0"/>
              <a:t>] is not yet set, then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there </a:t>
            </a:r>
            <a:r>
              <a:rPr lang="en-US" altLang="zh-TW" dirty="0"/>
              <a:t>is a directed path from </a:t>
            </a:r>
            <a:r>
              <a:rPr lang="en-US" altLang="zh-TW" i="1" dirty="0"/>
              <a:t>j</a:t>
            </a:r>
            <a:r>
              <a:rPr lang="en-US" altLang="zh-TW" dirty="0"/>
              <a:t> to </a:t>
            </a:r>
            <a:r>
              <a:rPr lang="en-US" altLang="zh-TW" i="1" dirty="0" err="1"/>
              <a:t>i</a:t>
            </a:r>
            <a:r>
              <a:rPr lang="en-US" altLang="zh-TW" i="1" dirty="0" smtClean="0"/>
              <a:t>.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從任何一個點走出去再退回到該點的過程中所有點都一定已經有了</a:t>
            </a:r>
            <a:r>
              <a:rPr lang="en-US" altLang="zh-TW" i="1" dirty="0" smtClean="0"/>
              <a:t>f</a:t>
            </a:r>
            <a:r>
              <a:rPr lang="zh-TW" altLang="en-US" dirty="0" smtClean="0"/>
              <a:t>值。被</a:t>
            </a:r>
            <a:r>
              <a:rPr lang="en-US" altLang="zh-TW" dirty="0" smtClean="0"/>
              <a:t>visited</a:t>
            </a:r>
            <a:r>
              <a:rPr lang="zh-TW" altLang="en-US" dirty="0" smtClean="0"/>
              <a:t>而還沒有</a:t>
            </a:r>
            <a:r>
              <a:rPr lang="en-US" altLang="zh-TW" i="1" dirty="0" smtClean="0"/>
              <a:t>f</a:t>
            </a:r>
            <a:r>
              <a:rPr lang="zh-TW" altLang="en-US" dirty="0" smtClean="0"/>
              <a:t>值的點，一定形成一條</a:t>
            </a:r>
            <a:r>
              <a:rPr lang="en-US" altLang="zh-TW" dirty="0" smtClean="0"/>
              <a:t>directed path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當下的這條</a:t>
            </a:r>
            <a:r>
              <a:rPr lang="en-US" altLang="zh-TW" dirty="0" smtClean="0"/>
              <a:t>directed path</a:t>
            </a:r>
            <a:r>
              <a:rPr lang="zh-TW" altLang="en-US" dirty="0" smtClean="0"/>
              <a:t>的終點是</a:t>
            </a:r>
            <a:r>
              <a:rPr lang="en-US" altLang="zh-TW" i="1" dirty="0" err="1" smtClean="0"/>
              <a:t>i</a:t>
            </a:r>
            <a:r>
              <a:rPr lang="zh-TW" altLang="en-US" dirty="0" smtClean="0"/>
              <a:t>，而</a:t>
            </a:r>
            <a:r>
              <a:rPr lang="en-US" altLang="zh-TW" i="1" dirty="0" smtClean="0"/>
              <a:t>j</a:t>
            </a:r>
            <a:r>
              <a:rPr lang="zh-TW" altLang="en-US" dirty="0" smtClean="0"/>
              <a:t>也在這條</a:t>
            </a:r>
            <a:r>
              <a:rPr lang="en-US" altLang="zh-TW" dirty="0" smtClean="0"/>
              <a:t>directed path </a:t>
            </a:r>
            <a:r>
              <a:rPr lang="zh-TW" altLang="en-US" dirty="0" smtClean="0"/>
              <a:t>上。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Since (</a:t>
            </a:r>
            <a:r>
              <a:rPr lang="en-US" altLang="zh-TW" i="1" dirty="0" err="1" smtClean="0"/>
              <a:t>i</a:t>
            </a:r>
            <a:r>
              <a:rPr lang="en-US" altLang="zh-TW" dirty="0" err="1" smtClean="0"/>
              <a:t>,</a:t>
            </a:r>
            <a:r>
              <a:rPr lang="en-US" altLang="zh-TW" i="1" dirty="0" err="1" smtClean="0"/>
              <a:t>j</a:t>
            </a:r>
            <a:r>
              <a:rPr lang="en-US" altLang="zh-TW" dirty="0" smtClean="0"/>
              <a:t>) is a directed edge from </a:t>
            </a:r>
            <a:r>
              <a:rPr lang="en-US" altLang="zh-TW" i="1" dirty="0" err="1" smtClean="0"/>
              <a:t>i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to </a:t>
            </a:r>
            <a:r>
              <a:rPr lang="en-US" altLang="zh-TW" i="1" dirty="0" smtClean="0"/>
              <a:t>j</a:t>
            </a:r>
            <a:r>
              <a:rPr lang="en-US" altLang="zh-TW" dirty="0" smtClean="0"/>
              <a:t>, it </a:t>
            </a:r>
            <a:r>
              <a:rPr lang="en-US" altLang="zh-TW" dirty="0" smtClean="0">
                <a:solidFill>
                  <a:srgbClr val="FF0000"/>
                </a:solidFill>
              </a:rPr>
              <a:t>contradicts</a:t>
            </a:r>
            <a:r>
              <a:rPr lang="en-US" altLang="zh-TW" dirty="0" smtClean="0"/>
              <a:t> </a:t>
            </a:r>
            <a:r>
              <a:rPr lang="en-US" altLang="zh-TW" dirty="0" smtClean="0"/>
              <a:t>the </a:t>
            </a:r>
            <a:r>
              <a:rPr lang="en-US" altLang="zh-TW" dirty="0" smtClean="0"/>
              <a:t>fact that </a:t>
            </a:r>
            <a:r>
              <a:rPr lang="en-US" altLang="zh-TW" i="1" dirty="0" smtClean="0"/>
              <a:t>G</a:t>
            </a:r>
            <a:r>
              <a:rPr lang="en-US" altLang="zh-TW" dirty="0" smtClean="0"/>
              <a:t> is a directed acyclic graph.</a:t>
            </a:r>
          </a:p>
          <a:p>
            <a:pPr lvl="1"/>
            <a:r>
              <a:rPr lang="zh-TW" altLang="en-US" dirty="0" smtClean="0"/>
              <a:t>所以這個情形不會發生。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ABE20-69D0-4C5F-BC99-65034A22FB12}" type="slidenum">
              <a:rPr lang="zh-TW" altLang="en-US"/>
              <a:pPr/>
              <a:t>4</a:t>
            </a:fld>
            <a:endParaRPr lang="en-US" altLang="zh-TW"/>
          </a:p>
        </p:txBody>
      </p:sp>
      <p:sp>
        <p:nvSpPr>
          <p:cNvPr id="938000" name="Line 16"/>
          <p:cNvSpPr>
            <a:spLocks noChangeShapeType="1"/>
          </p:cNvSpPr>
          <p:nvPr/>
        </p:nvSpPr>
        <p:spPr bwMode="auto">
          <a:xfrm>
            <a:off x="2868166" y="4128740"/>
            <a:ext cx="471487" cy="11890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例如</a:t>
            </a:r>
            <a:endParaRPr lang="en-US" altLang="zh-TW" dirty="0"/>
          </a:p>
        </p:txBody>
      </p:sp>
      <p:sp>
        <p:nvSpPr>
          <p:cNvPr id="937994" name="Line 10"/>
          <p:cNvSpPr>
            <a:spLocks noChangeShapeType="1"/>
          </p:cNvSpPr>
          <p:nvPr/>
        </p:nvSpPr>
        <p:spPr bwMode="auto">
          <a:xfrm>
            <a:off x="2099816" y="3047652"/>
            <a:ext cx="766762" cy="10731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37995" name="Line 11"/>
          <p:cNvSpPr>
            <a:spLocks noChangeShapeType="1"/>
          </p:cNvSpPr>
          <p:nvPr/>
        </p:nvSpPr>
        <p:spPr bwMode="auto">
          <a:xfrm flipV="1">
            <a:off x="3298378" y="4700240"/>
            <a:ext cx="1155700" cy="6492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37996" name="Line 12"/>
          <p:cNvSpPr>
            <a:spLocks noChangeShapeType="1"/>
          </p:cNvSpPr>
          <p:nvPr/>
        </p:nvSpPr>
        <p:spPr bwMode="auto">
          <a:xfrm>
            <a:off x="2079178" y="3058765"/>
            <a:ext cx="1847850" cy="4619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37997" name="Line 13"/>
          <p:cNvSpPr>
            <a:spLocks noChangeShapeType="1"/>
          </p:cNvSpPr>
          <p:nvPr/>
        </p:nvSpPr>
        <p:spPr bwMode="auto">
          <a:xfrm flipV="1">
            <a:off x="1995041" y="4098577"/>
            <a:ext cx="881062" cy="10715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37998" name="Line 14"/>
          <p:cNvSpPr>
            <a:spLocks noChangeShapeType="1"/>
          </p:cNvSpPr>
          <p:nvPr/>
        </p:nvSpPr>
        <p:spPr bwMode="auto">
          <a:xfrm flipH="1" flipV="1">
            <a:off x="3938141" y="3519140"/>
            <a:ext cx="547687" cy="1155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37999" name="Line 15"/>
          <p:cNvSpPr>
            <a:spLocks noChangeShapeType="1"/>
          </p:cNvSpPr>
          <p:nvPr/>
        </p:nvSpPr>
        <p:spPr bwMode="auto">
          <a:xfrm flipV="1">
            <a:off x="3320603" y="3501677"/>
            <a:ext cx="608013" cy="1836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37988" name="Oval 4"/>
          <p:cNvSpPr>
            <a:spLocks noChangeArrowheads="1"/>
          </p:cNvSpPr>
          <p:nvPr/>
        </p:nvSpPr>
        <p:spPr bwMode="auto">
          <a:xfrm>
            <a:off x="1845816" y="2806352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37989" name="Oval 5"/>
          <p:cNvSpPr>
            <a:spLocks noChangeArrowheads="1"/>
          </p:cNvSpPr>
          <p:nvPr/>
        </p:nvSpPr>
        <p:spPr bwMode="auto">
          <a:xfrm>
            <a:off x="2614166" y="3857277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37990" name="Oval 6"/>
          <p:cNvSpPr>
            <a:spLocks noChangeArrowheads="1"/>
          </p:cNvSpPr>
          <p:nvPr/>
        </p:nvSpPr>
        <p:spPr bwMode="auto">
          <a:xfrm>
            <a:off x="3676203" y="3277840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7991" name="Oval 7"/>
          <p:cNvSpPr>
            <a:spLocks noChangeArrowheads="1"/>
          </p:cNvSpPr>
          <p:nvPr/>
        </p:nvSpPr>
        <p:spPr bwMode="auto">
          <a:xfrm>
            <a:off x="1774378" y="4885977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37992" name="Oval 8"/>
          <p:cNvSpPr>
            <a:spLocks noChangeArrowheads="1"/>
          </p:cNvSpPr>
          <p:nvPr/>
        </p:nvSpPr>
        <p:spPr bwMode="auto">
          <a:xfrm>
            <a:off x="3057078" y="5086002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7993" name="Oval 9"/>
          <p:cNvSpPr>
            <a:spLocks noChangeArrowheads="1"/>
          </p:cNvSpPr>
          <p:nvPr/>
        </p:nvSpPr>
        <p:spPr bwMode="auto">
          <a:xfrm>
            <a:off x="4212778" y="4435127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37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379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37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37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379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379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37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37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379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379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37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37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379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379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37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37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379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9379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37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37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379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9379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937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937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93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937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37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937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38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937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37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8000" grpId="0" animBg="1"/>
      <p:bldP spid="937994" grpId="0" animBg="1"/>
      <p:bldP spid="937995" grpId="0" animBg="1"/>
      <p:bldP spid="937996" grpId="0" animBg="1"/>
      <p:bldP spid="937997" grpId="0" animBg="1"/>
      <p:bldP spid="937998" grpId="0" animBg="1"/>
      <p:bldP spid="937999" grpId="0" animBg="1"/>
      <p:bldP spid="937988" grpId="0" animBg="1"/>
      <p:bldP spid="937989" grpId="0" animBg="1"/>
      <p:bldP spid="937990" grpId="0" animBg="1"/>
      <p:bldP spid="937991" grpId="0" animBg="1"/>
      <p:bldP spid="937992" grpId="0" animBg="1"/>
      <p:bldP spid="93799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1AA3-05C7-4134-AE51-4C82F945B100}" type="slidenum">
              <a:rPr lang="zh-TW" altLang="en-US"/>
              <a:pPr/>
              <a:t>40</a:t>
            </a:fld>
            <a:endParaRPr lang="en-US" altLang="zh-TW"/>
          </a:p>
        </p:txBody>
      </p:sp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Running time?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48880"/>
            <a:ext cx="3320415" cy="29756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2348880"/>
            <a:ext cx="4063365" cy="2975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http://www.sampo.com.tw/upload/2009090812465862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2095500"/>
            <a:ext cx="3810000" cy="47625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7737-7E65-4D0E-AF02-BEDB7134E06E}" type="slidenum">
              <a:rPr lang="zh-TW" altLang="en-US"/>
              <a:pPr/>
              <a:t>41</a:t>
            </a:fld>
            <a:endParaRPr lang="en-US" altLang="zh-TW"/>
          </a:p>
        </p:txBody>
      </p:sp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「拓樸排序」</a:t>
            </a:r>
            <a:r>
              <a:rPr lang="zh-TW" altLang="en-US" dirty="0" smtClean="0"/>
              <a:t>的複雜</a:t>
            </a:r>
            <a:r>
              <a:rPr lang="zh-TW" altLang="en-US" dirty="0" smtClean="0"/>
              <a:t>度</a:t>
            </a:r>
            <a:endParaRPr lang="en-US" altLang="zh-TW" dirty="0"/>
          </a:p>
        </p:txBody>
      </p:sp>
      <p:sp>
        <p:nvSpPr>
          <p:cNvPr id="1483779" name="AutoShape 3"/>
          <p:cNvSpPr>
            <a:spLocks noChangeArrowheads="1"/>
          </p:cNvSpPr>
          <p:nvPr/>
        </p:nvSpPr>
        <p:spPr bwMode="auto">
          <a:xfrm>
            <a:off x="1042988" y="3018972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483780" name="AutoShape 4"/>
          <p:cNvSpPr>
            <a:spLocks noChangeArrowheads="1"/>
          </p:cNvSpPr>
          <p:nvPr/>
        </p:nvSpPr>
        <p:spPr bwMode="auto">
          <a:xfrm flipV="1">
            <a:off x="1042988" y="43656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1483798" name="AutoShape 22"/>
          <p:cNvSpPr>
            <a:spLocks noChangeArrowheads="1"/>
          </p:cNvSpPr>
          <p:nvPr/>
        </p:nvSpPr>
        <p:spPr bwMode="auto">
          <a:xfrm>
            <a:off x="1042988" y="2205038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pic>
        <p:nvPicPr>
          <p:cNvPr id="11" name="圖片 1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2894066" y="3789040"/>
            <a:ext cx="2857500" cy="255270"/>
          </a:xfrm>
          <a:prstGeom prst="rect">
            <a:avLst/>
          </a:prstGeom>
        </p:spPr>
      </p:pic>
      <p:pic>
        <p:nvPicPr>
          <p:cNvPr id="10" name="圖片 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2915816" y="4685898"/>
            <a:ext cx="2815590" cy="2552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0.12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83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4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4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8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779" grpId="0" animBg="1"/>
      <p:bldP spid="148379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EF0F2CE0-2E2B-45F2-847B-C1A3B394EFD6}" type="slidenum">
              <a:rPr lang="zh-TW" altLang="en-US"/>
              <a:pPr/>
              <a:t>42</a:t>
            </a:fld>
            <a:endParaRPr lang="en-US" altLang="zh-TW"/>
          </a:p>
        </p:txBody>
      </p:sp>
      <p:sp>
        <p:nvSpPr>
          <p:cNvPr id="9871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7784" y="332656"/>
            <a:ext cx="6774576" cy="1828800"/>
          </a:xfrm>
        </p:spPr>
        <p:txBody>
          <a:bodyPr/>
          <a:lstStyle/>
          <a:p>
            <a:r>
              <a:rPr lang="en-US" altLang="zh-TW" dirty="0"/>
              <a:t>Problem 3</a:t>
            </a:r>
          </a:p>
        </p:txBody>
      </p:sp>
      <p:sp>
        <p:nvSpPr>
          <p:cNvPr id="9871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37784" y="2189592"/>
            <a:ext cx="6918592" cy="1752600"/>
          </a:xfrm>
        </p:spPr>
        <p:txBody>
          <a:bodyPr/>
          <a:lstStyle/>
          <a:p>
            <a:r>
              <a:rPr lang="en-US" altLang="zh-TW" dirty="0"/>
              <a:t>Strongly connected components</a:t>
            </a:r>
          </a:p>
        </p:txBody>
      </p:sp>
      <p:pic>
        <p:nvPicPr>
          <p:cNvPr id="987142" name="Picture 6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212976"/>
            <a:ext cx="38100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D11F-665D-4F3F-B594-4688E40D8B21}" type="slidenum">
              <a:rPr lang="zh-TW" altLang="en-US"/>
              <a:pPr/>
              <a:t>43</a:t>
            </a:fld>
            <a:endParaRPr lang="en-US" altLang="zh-TW"/>
          </a:p>
        </p:txBody>
      </p:sp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/>
              <a:t>Strongly connected component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4864"/>
            <a:ext cx="7922895" cy="1183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77B60-77D9-4E3B-B1D9-B734C7AA0AB4}" type="slidenum">
              <a:rPr lang="zh-TW" altLang="en-US"/>
              <a:pPr/>
              <a:t>44</a:t>
            </a:fld>
            <a:endParaRPr lang="en-US" altLang="zh-TW"/>
          </a:p>
        </p:txBody>
      </p:sp>
      <p:sp>
        <p:nvSpPr>
          <p:cNvPr id="989211" name="Line 27"/>
          <p:cNvSpPr>
            <a:spLocks noChangeShapeType="1"/>
          </p:cNvSpPr>
          <p:nvPr/>
        </p:nvSpPr>
        <p:spPr bwMode="auto">
          <a:xfrm>
            <a:off x="5618163" y="3109913"/>
            <a:ext cx="795337" cy="9572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214" name="Freeform 30"/>
          <p:cNvSpPr>
            <a:spLocks/>
          </p:cNvSpPr>
          <p:nvPr/>
        </p:nvSpPr>
        <p:spPr bwMode="auto">
          <a:xfrm>
            <a:off x="2144713" y="1733550"/>
            <a:ext cx="3278187" cy="1135063"/>
          </a:xfrm>
          <a:custGeom>
            <a:avLst/>
            <a:gdLst/>
            <a:ahLst/>
            <a:cxnLst>
              <a:cxn ang="0">
                <a:pos x="2065" y="715"/>
              </a:cxn>
              <a:cxn ang="0">
                <a:pos x="1469" y="192"/>
              </a:cxn>
              <a:cxn ang="0">
                <a:pos x="476" y="53"/>
              </a:cxn>
              <a:cxn ang="0">
                <a:pos x="0" y="510"/>
              </a:cxn>
            </a:cxnLst>
            <a:rect l="0" t="0" r="r" b="b"/>
            <a:pathLst>
              <a:path w="2065" h="715">
                <a:moveTo>
                  <a:pt x="2065" y="715"/>
                </a:moveTo>
                <a:cubicBezTo>
                  <a:pt x="1899" y="508"/>
                  <a:pt x="1734" y="302"/>
                  <a:pt x="1469" y="192"/>
                </a:cubicBezTo>
                <a:cubicBezTo>
                  <a:pt x="1204" y="82"/>
                  <a:pt x="721" y="0"/>
                  <a:pt x="476" y="53"/>
                </a:cubicBezTo>
                <a:cubicBezTo>
                  <a:pt x="231" y="106"/>
                  <a:pt x="115" y="308"/>
                  <a:pt x="0" y="510"/>
                </a:cubicBezTo>
              </a:path>
            </a:pathLst>
          </a:custGeom>
          <a:noFill/>
          <a:ln w="762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208" name="Line 24"/>
          <p:cNvSpPr>
            <a:spLocks noChangeShapeType="1"/>
          </p:cNvSpPr>
          <p:nvPr/>
        </p:nvSpPr>
        <p:spPr bwMode="auto">
          <a:xfrm flipV="1">
            <a:off x="4516438" y="2890838"/>
            <a:ext cx="941387" cy="13350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202" name="Line 18"/>
          <p:cNvSpPr>
            <a:spLocks noChangeShapeType="1"/>
          </p:cNvSpPr>
          <p:nvPr/>
        </p:nvSpPr>
        <p:spPr bwMode="auto">
          <a:xfrm>
            <a:off x="1949450" y="4872038"/>
            <a:ext cx="985838" cy="139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201" name="Line 17"/>
          <p:cNvSpPr>
            <a:spLocks noChangeShapeType="1"/>
          </p:cNvSpPr>
          <p:nvPr/>
        </p:nvSpPr>
        <p:spPr bwMode="auto">
          <a:xfrm flipV="1">
            <a:off x="2759075" y="3352800"/>
            <a:ext cx="849313" cy="4921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</a:t>
            </a:r>
          </a:p>
        </p:txBody>
      </p:sp>
      <p:sp>
        <p:nvSpPr>
          <p:cNvPr id="989188" name="Line 4"/>
          <p:cNvSpPr>
            <a:spLocks noChangeShapeType="1"/>
          </p:cNvSpPr>
          <p:nvPr/>
        </p:nvSpPr>
        <p:spPr bwMode="auto">
          <a:xfrm>
            <a:off x="2844800" y="4065588"/>
            <a:ext cx="374650" cy="10001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189" name="Line 5"/>
          <p:cNvSpPr>
            <a:spLocks noChangeShapeType="1"/>
          </p:cNvSpPr>
          <p:nvPr/>
        </p:nvSpPr>
        <p:spPr bwMode="auto">
          <a:xfrm>
            <a:off x="2001838" y="2763838"/>
            <a:ext cx="608012" cy="86201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190" name="Line 6"/>
          <p:cNvSpPr>
            <a:spLocks noChangeShapeType="1"/>
          </p:cNvSpPr>
          <p:nvPr/>
        </p:nvSpPr>
        <p:spPr bwMode="auto">
          <a:xfrm flipV="1">
            <a:off x="3432175" y="4543425"/>
            <a:ext cx="735013" cy="3952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191" name="Line 7"/>
          <p:cNvSpPr>
            <a:spLocks noChangeShapeType="1"/>
          </p:cNvSpPr>
          <p:nvPr/>
        </p:nvSpPr>
        <p:spPr bwMode="auto">
          <a:xfrm>
            <a:off x="2244725" y="2836863"/>
            <a:ext cx="1604963" cy="43021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192" name="Line 8"/>
          <p:cNvSpPr>
            <a:spLocks noChangeShapeType="1"/>
          </p:cNvSpPr>
          <p:nvPr/>
        </p:nvSpPr>
        <p:spPr bwMode="auto">
          <a:xfrm flipV="1">
            <a:off x="1917700" y="4056063"/>
            <a:ext cx="692150" cy="7969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193" name="Line 9"/>
          <p:cNvSpPr>
            <a:spLocks noChangeShapeType="1"/>
          </p:cNvSpPr>
          <p:nvPr/>
        </p:nvSpPr>
        <p:spPr bwMode="auto">
          <a:xfrm flipH="1" flipV="1">
            <a:off x="3954463" y="3455988"/>
            <a:ext cx="433387" cy="9350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194" name="Line 10"/>
          <p:cNvSpPr>
            <a:spLocks noChangeShapeType="1"/>
          </p:cNvSpPr>
          <p:nvPr/>
        </p:nvSpPr>
        <p:spPr bwMode="auto">
          <a:xfrm flipV="1">
            <a:off x="3232150" y="3448050"/>
            <a:ext cx="514350" cy="15636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195" name="Oval 11"/>
          <p:cNvSpPr>
            <a:spLocks noChangeArrowheads="1"/>
          </p:cNvSpPr>
          <p:nvPr/>
        </p:nvSpPr>
        <p:spPr bwMode="auto">
          <a:xfrm>
            <a:off x="1747838" y="252253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89196" name="Oval 12"/>
          <p:cNvSpPr>
            <a:spLocks noChangeArrowheads="1"/>
          </p:cNvSpPr>
          <p:nvPr/>
        </p:nvSpPr>
        <p:spPr bwMode="auto">
          <a:xfrm>
            <a:off x="2516188" y="357346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89197" name="Oval 13"/>
          <p:cNvSpPr>
            <a:spLocks noChangeArrowheads="1"/>
          </p:cNvSpPr>
          <p:nvPr/>
        </p:nvSpPr>
        <p:spPr bwMode="auto">
          <a:xfrm>
            <a:off x="3578225" y="299402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89198" name="Oval 14"/>
          <p:cNvSpPr>
            <a:spLocks noChangeArrowheads="1"/>
          </p:cNvSpPr>
          <p:nvPr/>
        </p:nvSpPr>
        <p:spPr bwMode="auto">
          <a:xfrm>
            <a:off x="1676400" y="460216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89199" name="Oval 15"/>
          <p:cNvSpPr>
            <a:spLocks noChangeArrowheads="1"/>
          </p:cNvSpPr>
          <p:nvPr/>
        </p:nvSpPr>
        <p:spPr bwMode="auto">
          <a:xfrm>
            <a:off x="2959100" y="4802188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89200" name="Oval 16"/>
          <p:cNvSpPr>
            <a:spLocks noChangeArrowheads="1"/>
          </p:cNvSpPr>
          <p:nvPr/>
        </p:nvSpPr>
        <p:spPr bwMode="auto">
          <a:xfrm>
            <a:off x="4114800" y="415131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989203" name="AutoShape 19"/>
          <p:cNvCxnSpPr>
            <a:cxnSpLocks noChangeShapeType="1"/>
            <a:stCxn id="989198" idx="5"/>
            <a:endCxn id="989200" idx="4"/>
          </p:cNvCxnSpPr>
          <p:nvPr/>
        </p:nvCxnSpPr>
        <p:spPr bwMode="auto">
          <a:xfrm rot="5400000" flipH="1" flipV="1">
            <a:off x="3048000" y="3713163"/>
            <a:ext cx="377825" cy="2260600"/>
          </a:xfrm>
          <a:prstGeom prst="curvedConnector3">
            <a:avLst>
              <a:gd name="adj1" fmla="val -149162"/>
            </a:avLst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</p:cxnSp>
      <p:sp>
        <p:nvSpPr>
          <p:cNvPr id="989204" name="Freeform 20"/>
          <p:cNvSpPr>
            <a:spLocks/>
          </p:cNvSpPr>
          <p:nvPr/>
        </p:nvSpPr>
        <p:spPr bwMode="auto">
          <a:xfrm>
            <a:off x="1303338" y="2174875"/>
            <a:ext cx="3143250" cy="2165350"/>
          </a:xfrm>
          <a:custGeom>
            <a:avLst/>
            <a:gdLst/>
            <a:ahLst/>
            <a:cxnLst>
              <a:cxn ang="0">
                <a:pos x="298" y="34"/>
              </a:cxn>
              <a:cxn ang="0">
                <a:pos x="0" y="424"/>
              </a:cxn>
              <a:cxn ang="0">
                <a:pos x="285" y="782"/>
              </a:cxn>
              <a:cxn ang="0">
                <a:pos x="788" y="1364"/>
              </a:cxn>
              <a:cxn ang="0">
                <a:pos x="1318" y="1212"/>
              </a:cxn>
              <a:cxn ang="0">
                <a:pos x="1934" y="921"/>
              </a:cxn>
              <a:cxn ang="0">
                <a:pos x="1980" y="285"/>
              </a:cxn>
              <a:cxn ang="0">
                <a:pos x="1219" y="0"/>
              </a:cxn>
              <a:cxn ang="0">
                <a:pos x="298" y="34"/>
              </a:cxn>
            </a:cxnLst>
            <a:rect l="0" t="0" r="r" b="b"/>
            <a:pathLst>
              <a:path w="1980" h="1364">
                <a:moveTo>
                  <a:pt x="298" y="34"/>
                </a:moveTo>
                <a:lnTo>
                  <a:pt x="0" y="424"/>
                </a:lnTo>
                <a:lnTo>
                  <a:pt x="285" y="782"/>
                </a:lnTo>
                <a:lnTo>
                  <a:pt x="788" y="1364"/>
                </a:lnTo>
                <a:lnTo>
                  <a:pt x="1318" y="1212"/>
                </a:lnTo>
                <a:lnTo>
                  <a:pt x="1934" y="921"/>
                </a:lnTo>
                <a:lnTo>
                  <a:pt x="1980" y="285"/>
                </a:lnTo>
                <a:lnTo>
                  <a:pt x="1219" y="0"/>
                </a:lnTo>
                <a:lnTo>
                  <a:pt x="298" y="34"/>
                </a:lnTo>
                <a:close/>
              </a:path>
            </a:pathLst>
          </a:custGeom>
          <a:noFill/>
          <a:ln w="76200" cap="flat" cmpd="sng">
            <a:solidFill>
              <a:srgbClr val="FF33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205" name="Freeform 21"/>
          <p:cNvSpPr>
            <a:spLocks/>
          </p:cNvSpPr>
          <p:nvPr/>
        </p:nvSpPr>
        <p:spPr bwMode="auto">
          <a:xfrm>
            <a:off x="1430338" y="3889375"/>
            <a:ext cx="3530600" cy="2038350"/>
          </a:xfrm>
          <a:custGeom>
            <a:avLst/>
            <a:gdLst/>
            <a:ahLst/>
            <a:cxnLst>
              <a:cxn ang="0">
                <a:pos x="66" y="417"/>
              </a:cxn>
              <a:cxn ang="0">
                <a:pos x="0" y="715"/>
              </a:cxn>
              <a:cxn ang="0">
                <a:pos x="245" y="1026"/>
              </a:cxn>
              <a:cxn ang="0">
                <a:pos x="880" y="1284"/>
              </a:cxn>
              <a:cxn ang="0">
                <a:pos x="1410" y="1277"/>
              </a:cxn>
              <a:cxn ang="0">
                <a:pos x="1920" y="1019"/>
              </a:cxn>
              <a:cxn ang="0">
                <a:pos x="2145" y="635"/>
              </a:cxn>
              <a:cxn ang="0">
                <a:pos x="2224" y="159"/>
              </a:cxn>
              <a:cxn ang="0">
                <a:pos x="2019" y="0"/>
              </a:cxn>
              <a:cxn ang="0">
                <a:pos x="1622" y="119"/>
              </a:cxn>
              <a:cxn ang="0">
                <a:pos x="1351" y="351"/>
              </a:cxn>
              <a:cxn ang="0">
                <a:pos x="834" y="456"/>
              </a:cxn>
              <a:cxn ang="0">
                <a:pos x="377" y="331"/>
              </a:cxn>
              <a:cxn ang="0">
                <a:pos x="185" y="304"/>
              </a:cxn>
              <a:cxn ang="0">
                <a:pos x="66" y="417"/>
              </a:cxn>
            </a:cxnLst>
            <a:rect l="0" t="0" r="r" b="b"/>
            <a:pathLst>
              <a:path w="2224" h="1284">
                <a:moveTo>
                  <a:pt x="66" y="417"/>
                </a:moveTo>
                <a:lnTo>
                  <a:pt x="0" y="715"/>
                </a:lnTo>
                <a:lnTo>
                  <a:pt x="245" y="1026"/>
                </a:lnTo>
                <a:lnTo>
                  <a:pt x="880" y="1284"/>
                </a:lnTo>
                <a:lnTo>
                  <a:pt x="1410" y="1277"/>
                </a:lnTo>
                <a:lnTo>
                  <a:pt x="1920" y="1019"/>
                </a:lnTo>
                <a:lnTo>
                  <a:pt x="2145" y="635"/>
                </a:lnTo>
                <a:lnTo>
                  <a:pt x="2224" y="159"/>
                </a:lnTo>
                <a:lnTo>
                  <a:pt x="2019" y="0"/>
                </a:lnTo>
                <a:lnTo>
                  <a:pt x="1622" y="119"/>
                </a:lnTo>
                <a:lnTo>
                  <a:pt x="1351" y="351"/>
                </a:lnTo>
                <a:lnTo>
                  <a:pt x="834" y="456"/>
                </a:lnTo>
                <a:lnTo>
                  <a:pt x="377" y="331"/>
                </a:lnTo>
                <a:lnTo>
                  <a:pt x="185" y="304"/>
                </a:lnTo>
                <a:lnTo>
                  <a:pt x="66" y="417"/>
                </a:lnTo>
                <a:close/>
              </a:path>
            </a:pathLst>
          </a:custGeom>
          <a:noFill/>
          <a:ln w="76200" cap="flat" cmpd="sng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206" name="Oval 22"/>
          <p:cNvSpPr>
            <a:spLocks noChangeArrowheads="1"/>
          </p:cNvSpPr>
          <p:nvPr/>
        </p:nvSpPr>
        <p:spPr bwMode="auto">
          <a:xfrm>
            <a:off x="5197475" y="263842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89212" name="Oval 28"/>
          <p:cNvSpPr>
            <a:spLocks noChangeArrowheads="1"/>
          </p:cNvSpPr>
          <p:nvPr/>
        </p:nvSpPr>
        <p:spPr bwMode="auto">
          <a:xfrm>
            <a:off x="6173788" y="38258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89213" name="Freeform 29"/>
          <p:cNvSpPr>
            <a:spLocks/>
          </p:cNvSpPr>
          <p:nvPr/>
        </p:nvSpPr>
        <p:spPr bwMode="auto">
          <a:xfrm rot="3196666">
            <a:off x="5769769" y="3521869"/>
            <a:ext cx="1282700" cy="1230312"/>
          </a:xfrm>
          <a:custGeom>
            <a:avLst/>
            <a:gdLst/>
            <a:ahLst/>
            <a:cxnLst>
              <a:cxn ang="0">
                <a:pos x="0" y="331"/>
              </a:cxn>
              <a:cxn ang="0">
                <a:pos x="278" y="0"/>
              </a:cxn>
              <a:cxn ang="0">
                <a:pos x="755" y="152"/>
              </a:cxn>
              <a:cxn ang="0">
                <a:pos x="808" y="576"/>
              </a:cxn>
              <a:cxn ang="0">
                <a:pos x="450" y="775"/>
              </a:cxn>
              <a:cxn ang="0">
                <a:pos x="66" y="563"/>
              </a:cxn>
              <a:cxn ang="0">
                <a:pos x="0" y="331"/>
              </a:cxn>
            </a:cxnLst>
            <a:rect l="0" t="0" r="r" b="b"/>
            <a:pathLst>
              <a:path w="808" h="775">
                <a:moveTo>
                  <a:pt x="0" y="331"/>
                </a:moveTo>
                <a:lnTo>
                  <a:pt x="278" y="0"/>
                </a:lnTo>
                <a:lnTo>
                  <a:pt x="755" y="152"/>
                </a:lnTo>
                <a:lnTo>
                  <a:pt x="808" y="576"/>
                </a:lnTo>
                <a:lnTo>
                  <a:pt x="450" y="775"/>
                </a:lnTo>
                <a:lnTo>
                  <a:pt x="66" y="563"/>
                </a:lnTo>
                <a:lnTo>
                  <a:pt x="0" y="331"/>
                </a:lnTo>
                <a:close/>
              </a:path>
            </a:pathLst>
          </a:custGeom>
          <a:noFill/>
          <a:ln w="76200" cap="flat" cmpd="sng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89210" name="Freeform 26"/>
          <p:cNvSpPr>
            <a:spLocks/>
          </p:cNvSpPr>
          <p:nvPr/>
        </p:nvSpPr>
        <p:spPr bwMode="auto">
          <a:xfrm>
            <a:off x="4824413" y="2301875"/>
            <a:ext cx="1282700" cy="1230313"/>
          </a:xfrm>
          <a:custGeom>
            <a:avLst/>
            <a:gdLst/>
            <a:ahLst/>
            <a:cxnLst>
              <a:cxn ang="0">
                <a:pos x="0" y="331"/>
              </a:cxn>
              <a:cxn ang="0">
                <a:pos x="278" y="0"/>
              </a:cxn>
              <a:cxn ang="0">
                <a:pos x="755" y="152"/>
              </a:cxn>
              <a:cxn ang="0">
                <a:pos x="808" y="576"/>
              </a:cxn>
              <a:cxn ang="0">
                <a:pos x="450" y="775"/>
              </a:cxn>
              <a:cxn ang="0">
                <a:pos x="66" y="563"/>
              </a:cxn>
              <a:cxn ang="0">
                <a:pos x="0" y="331"/>
              </a:cxn>
            </a:cxnLst>
            <a:rect l="0" t="0" r="r" b="b"/>
            <a:pathLst>
              <a:path w="808" h="775">
                <a:moveTo>
                  <a:pt x="0" y="331"/>
                </a:moveTo>
                <a:lnTo>
                  <a:pt x="278" y="0"/>
                </a:lnTo>
                <a:lnTo>
                  <a:pt x="755" y="152"/>
                </a:lnTo>
                <a:lnTo>
                  <a:pt x="808" y="576"/>
                </a:lnTo>
                <a:lnTo>
                  <a:pt x="450" y="775"/>
                </a:lnTo>
                <a:lnTo>
                  <a:pt x="66" y="563"/>
                </a:lnTo>
                <a:lnTo>
                  <a:pt x="0" y="331"/>
                </a:lnTo>
                <a:close/>
              </a:path>
            </a:pathLst>
          </a:custGeom>
          <a:noFill/>
          <a:ln w="76200" cap="flat" cmpd="sng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8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8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89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8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9204" grpId="0" animBg="1"/>
      <p:bldP spid="989205" grpId="0" animBg="1"/>
      <p:bldP spid="989213" grpId="0" animBg="1"/>
      <p:bldP spid="9892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49AD-FC1D-4110-8DBD-5C1C0BDB423C}" type="slidenum">
              <a:rPr lang="zh-TW" altLang="en-US"/>
              <a:pPr/>
              <a:t>45</a:t>
            </a:fld>
            <a:endParaRPr lang="en-US" altLang="zh-TW"/>
          </a:p>
        </p:txBody>
      </p:sp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Observation</a:t>
            </a:r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636912"/>
            <a:ext cx="8229600" cy="3687688"/>
          </a:xfrm>
        </p:spPr>
        <p:txBody>
          <a:bodyPr/>
          <a:lstStyle/>
          <a:p>
            <a:r>
              <a:rPr lang="en-US" altLang="zh-TW" dirty="0"/>
              <a:t>The strongly connected components of a directed graph must be disjoint. (why?)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BE8-5E33-4957-8DDB-2F71D34A396A}" type="slidenum">
              <a:rPr lang="zh-TW" altLang="en-US"/>
              <a:pPr/>
              <a:t>46</a:t>
            </a:fld>
            <a:endParaRPr lang="en-US" altLang="zh-TW"/>
          </a:p>
        </p:txBody>
      </p:sp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problem</a:t>
            </a:r>
          </a:p>
        </p:txBody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08920"/>
            <a:ext cx="8229600" cy="3615680"/>
          </a:xfrm>
        </p:spPr>
        <p:txBody>
          <a:bodyPr/>
          <a:lstStyle/>
          <a:p>
            <a:r>
              <a:rPr lang="en-US" altLang="zh-TW" dirty="0"/>
              <a:t>Input: </a:t>
            </a:r>
          </a:p>
          <a:p>
            <a:pPr lvl="1"/>
            <a:r>
              <a:rPr lang="en-US" altLang="zh-TW" i="1" dirty="0"/>
              <a:t>G </a:t>
            </a:r>
            <a:r>
              <a:rPr lang="en-US" altLang="zh-TW" dirty="0"/>
              <a:t>= (</a:t>
            </a:r>
            <a:r>
              <a:rPr lang="en-US" altLang="zh-TW" i="1" dirty="0"/>
              <a:t>V</a:t>
            </a:r>
            <a:r>
              <a:rPr lang="en-US" altLang="zh-TW" dirty="0"/>
              <a:t>, </a:t>
            </a:r>
            <a:r>
              <a:rPr lang="en-US" altLang="zh-TW" i="1" dirty="0"/>
              <a:t>E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</a:t>
            </a:r>
          </a:p>
          <a:p>
            <a:pPr lvl="1"/>
            <a:r>
              <a:rPr lang="en-US" altLang="zh-TW" dirty="0"/>
              <a:t>The strongly connected components of </a:t>
            </a:r>
            <a:r>
              <a:rPr lang="en-US" altLang="zh-TW" i="1" dirty="0"/>
              <a:t>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680B7-283B-448C-9E0C-B6800B3DBF69}" type="slidenum">
              <a:rPr lang="zh-TW" altLang="en-US"/>
              <a:pPr/>
              <a:t>47</a:t>
            </a:fld>
            <a:endParaRPr lang="en-US" altLang="zh-TW"/>
          </a:p>
        </p:txBody>
      </p:sp>
      <p:sp>
        <p:nvSpPr>
          <p:cNvPr id="99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How to solve the problem?</a:t>
            </a:r>
          </a:p>
        </p:txBody>
      </p:sp>
      <p:pic>
        <p:nvPicPr>
          <p:cNvPr id="990215" name="Picture 7" descr="dt_puzzles_thumbnail2"/>
          <p:cNvPicPr>
            <a:picLocks noChangeAspect="1" noChangeArrowheads="1"/>
          </p:cNvPicPr>
          <p:nvPr/>
        </p:nvPicPr>
        <p:blipFill>
          <a:blip r:embed="rId2" cstate="print"/>
          <a:srcRect b="7458"/>
          <a:stretch>
            <a:fillRect/>
          </a:stretch>
        </p:blipFill>
        <p:spPr bwMode="auto">
          <a:xfrm>
            <a:off x="1907704" y="1988840"/>
            <a:ext cx="4680520" cy="4331431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E237-113B-4025-8819-A335EE55F49A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 linear-time algorithm</a:t>
            </a:r>
          </a:p>
        </p:txBody>
      </p:sp>
      <p:sp>
        <p:nvSpPr>
          <p:cNvPr id="995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20888"/>
            <a:ext cx="8229600" cy="3903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 smtClean="0">
                <a:solidFill>
                  <a:srgbClr val="FF0000"/>
                </a:solidFill>
              </a:rPr>
              <a:t>Step 1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en-US" altLang="zh-TW" dirty="0" smtClean="0"/>
              <a:t> Run </a:t>
            </a:r>
            <a:r>
              <a:rPr lang="en-US" altLang="zh-TW" dirty="0"/>
              <a:t>DFS on </a:t>
            </a:r>
            <a:r>
              <a:rPr lang="en-US" altLang="zh-TW" i="1" dirty="0"/>
              <a:t>G</a:t>
            </a:r>
            <a:r>
              <a:rPr lang="en-US" altLang="zh-TW" dirty="0"/>
              <a:t> to obtain the finish time </a:t>
            </a:r>
            <a:r>
              <a:rPr lang="en-US" altLang="zh-TW" i="1" dirty="0"/>
              <a:t>f</a:t>
            </a:r>
            <a:r>
              <a:rPr lang="en-US" altLang="zh-TW" dirty="0"/>
              <a:t>[</a:t>
            </a:r>
            <a:r>
              <a:rPr lang="en-US" altLang="zh-TW" i="1" dirty="0"/>
              <a:t>v</a:t>
            </a:r>
            <a:r>
              <a:rPr lang="en-US" altLang="zh-TW" dirty="0"/>
              <a:t>] of each node of </a:t>
            </a:r>
            <a:r>
              <a:rPr lang="en-US" altLang="zh-TW" i="1" dirty="0"/>
              <a:t>G</a:t>
            </a:r>
            <a:r>
              <a:rPr lang="en-US" altLang="zh-TW" dirty="0" smtClean="0"/>
              <a:t>.</a:t>
            </a:r>
          </a:p>
          <a:p>
            <a:pPr>
              <a:lnSpc>
                <a:spcPct val="90000"/>
              </a:lnSpc>
            </a:pP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solidFill>
                  <a:srgbClr val="FF0000"/>
                </a:solidFill>
              </a:rPr>
              <a:t>Step 2</a:t>
            </a:r>
            <a:r>
              <a:rPr lang="en-US" altLang="zh-TW" dirty="0" smtClean="0"/>
              <a:t>: Run </a:t>
            </a:r>
            <a:r>
              <a:rPr lang="en-US" altLang="zh-TW" dirty="0"/>
              <a:t>DFS on the </a:t>
            </a:r>
            <a:r>
              <a:rPr lang="en-US" altLang="zh-TW" dirty="0">
                <a:solidFill>
                  <a:srgbClr val="FF0000"/>
                </a:solidFill>
              </a:rPr>
              <a:t>transpose</a:t>
            </a:r>
            <a:r>
              <a:rPr lang="en-US" altLang="zh-TW" dirty="0"/>
              <a:t> of </a:t>
            </a:r>
            <a:r>
              <a:rPr lang="en-US" altLang="zh-TW" i="1" dirty="0"/>
              <a:t>G </a:t>
            </a:r>
            <a:r>
              <a:rPr lang="en-US" altLang="zh-TW" dirty="0"/>
              <a:t>where the nodes of </a:t>
            </a:r>
            <a:r>
              <a:rPr lang="en-US" altLang="zh-TW" i="1" dirty="0"/>
              <a:t>G</a:t>
            </a:r>
            <a:r>
              <a:rPr lang="en-US" altLang="zh-TW" dirty="0"/>
              <a:t> are processed in the </a:t>
            </a:r>
            <a:r>
              <a:rPr lang="en-US" altLang="zh-TW" dirty="0">
                <a:solidFill>
                  <a:srgbClr val="FF0000"/>
                </a:solidFill>
              </a:rPr>
              <a:t>decreasing</a:t>
            </a:r>
            <a:r>
              <a:rPr lang="en-US" altLang="zh-TW" dirty="0"/>
              <a:t> order of</a:t>
            </a:r>
            <a:r>
              <a:rPr lang="en-US" altLang="zh-TW" i="1" dirty="0"/>
              <a:t> </a:t>
            </a:r>
            <a:r>
              <a:rPr lang="en-US" altLang="zh-TW" dirty="0"/>
              <a:t>their finish time</a:t>
            </a:r>
            <a:r>
              <a:rPr lang="en-US" altLang="zh-TW" dirty="0" smtClean="0"/>
              <a:t>.</a:t>
            </a:r>
          </a:p>
          <a:p>
            <a:pPr>
              <a:lnSpc>
                <a:spcPct val="90000"/>
              </a:lnSpc>
              <a:buNone/>
            </a:pP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dirty="0"/>
              <a:t>The resulting partition of nodes by the second DFS forms the strongly connected components of </a:t>
            </a:r>
            <a:r>
              <a:rPr lang="en-US" altLang="zh-TW" i="1" dirty="0"/>
              <a:t>G</a:t>
            </a:r>
            <a:r>
              <a:rPr lang="en-US" altLang="zh-TW" dirty="0"/>
              <a:t>.</a:t>
            </a:r>
            <a:endParaRPr lang="en-US" altLang="zh-TW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84F9B-9FE3-42CE-BAB3-15E7019A7C52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Transpose of a graph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1042988" y="2524125"/>
            <a:ext cx="2941637" cy="2782888"/>
            <a:chOff x="657" y="1589"/>
            <a:chExt cx="1853" cy="1753"/>
          </a:xfrm>
        </p:grpSpPr>
        <p:sp>
          <p:nvSpPr>
            <p:cNvPr id="997383" name="Line 7"/>
            <p:cNvSpPr>
              <a:spLocks noChangeShapeType="1"/>
            </p:cNvSpPr>
            <p:nvPr/>
          </p:nvSpPr>
          <p:spPr bwMode="auto">
            <a:xfrm>
              <a:off x="829" y="3069"/>
              <a:ext cx="621" cy="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97384" name="Line 8"/>
            <p:cNvSpPr>
              <a:spLocks noChangeShapeType="1"/>
            </p:cNvSpPr>
            <p:nvPr/>
          </p:nvSpPr>
          <p:spPr bwMode="auto">
            <a:xfrm flipV="1">
              <a:off x="1339" y="2112"/>
              <a:ext cx="535" cy="31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97385" name="Line 9"/>
            <p:cNvSpPr>
              <a:spLocks noChangeShapeType="1"/>
            </p:cNvSpPr>
            <p:nvPr/>
          </p:nvSpPr>
          <p:spPr bwMode="auto">
            <a:xfrm>
              <a:off x="1346" y="2422"/>
              <a:ext cx="217" cy="57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97386" name="Line 10"/>
            <p:cNvSpPr>
              <a:spLocks noChangeShapeType="1"/>
            </p:cNvSpPr>
            <p:nvPr/>
          </p:nvSpPr>
          <p:spPr bwMode="auto">
            <a:xfrm>
              <a:off x="862" y="1741"/>
              <a:ext cx="383" cy="54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97387" name="Line 11"/>
            <p:cNvSpPr>
              <a:spLocks noChangeShapeType="1"/>
            </p:cNvSpPr>
            <p:nvPr/>
          </p:nvSpPr>
          <p:spPr bwMode="auto">
            <a:xfrm flipV="1">
              <a:off x="1763" y="2862"/>
              <a:ext cx="463" cy="24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97388" name="Line 12"/>
            <p:cNvSpPr>
              <a:spLocks noChangeShapeType="1"/>
            </p:cNvSpPr>
            <p:nvPr/>
          </p:nvSpPr>
          <p:spPr bwMode="auto">
            <a:xfrm>
              <a:off x="1015" y="1787"/>
              <a:ext cx="1011" cy="27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97389" name="Line 13"/>
            <p:cNvSpPr>
              <a:spLocks noChangeShapeType="1"/>
            </p:cNvSpPr>
            <p:nvPr/>
          </p:nvSpPr>
          <p:spPr bwMode="auto">
            <a:xfrm flipV="1">
              <a:off x="809" y="2555"/>
              <a:ext cx="436" cy="50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97390" name="Line 14"/>
            <p:cNvSpPr>
              <a:spLocks noChangeShapeType="1"/>
            </p:cNvSpPr>
            <p:nvPr/>
          </p:nvSpPr>
          <p:spPr bwMode="auto">
            <a:xfrm flipH="1" flipV="1">
              <a:off x="2092" y="2177"/>
              <a:ext cx="273" cy="58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97391" name="Line 15"/>
            <p:cNvSpPr>
              <a:spLocks noChangeShapeType="1"/>
            </p:cNvSpPr>
            <p:nvPr/>
          </p:nvSpPr>
          <p:spPr bwMode="auto">
            <a:xfrm flipV="1">
              <a:off x="1637" y="2172"/>
              <a:ext cx="324" cy="98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97392" name="Oval 16"/>
            <p:cNvSpPr>
              <a:spLocks noChangeArrowheads="1"/>
            </p:cNvSpPr>
            <p:nvPr/>
          </p:nvSpPr>
          <p:spPr bwMode="auto">
            <a:xfrm>
              <a:off x="702" y="1589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97393" name="Oval 17"/>
            <p:cNvSpPr>
              <a:spLocks noChangeArrowheads="1"/>
            </p:cNvSpPr>
            <p:nvPr/>
          </p:nvSpPr>
          <p:spPr bwMode="auto">
            <a:xfrm>
              <a:off x="1186" y="2251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997394" name="Oval 18"/>
            <p:cNvSpPr>
              <a:spLocks noChangeArrowheads="1"/>
            </p:cNvSpPr>
            <p:nvPr/>
          </p:nvSpPr>
          <p:spPr bwMode="auto">
            <a:xfrm>
              <a:off x="1855" y="188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997395" name="Oval 19"/>
            <p:cNvSpPr>
              <a:spLocks noChangeArrowheads="1"/>
            </p:cNvSpPr>
            <p:nvPr/>
          </p:nvSpPr>
          <p:spPr bwMode="auto">
            <a:xfrm>
              <a:off x="657" y="2899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997396" name="Oval 20"/>
            <p:cNvSpPr>
              <a:spLocks noChangeArrowheads="1"/>
            </p:cNvSpPr>
            <p:nvPr/>
          </p:nvSpPr>
          <p:spPr bwMode="auto">
            <a:xfrm>
              <a:off x="1465" y="3025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997397" name="Oval 21"/>
            <p:cNvSpPr>
              <a:spLocks noChangeArrowheads="1"/>
            </p:cNvSpPr>
            <p:nvPr/>
          </p:nvSpPr>
          <p:spPr bwMode="auto">
            <a:xfrm>
              <a:off x="2193" y="2615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997398" name="AutoShape 22"/>
            <p:cNvCxnSpPr>
              <a:cxnSpLocks noChangeShapeType="1"/>
              <a:stCxn id="997395" idx="5"/>
              <a:endCxn id="997397" idx="4"/>
            </p:cNvCxnSpPr>
            <p:nvPr/>
          </p:nvCxnSpPr>
          <p:spPr bwMode="auto">
            <a:xfrm rot="5400000" flipH="1" flipV="1">
              <a:off x="1521" y="2339"/>
              <a:ext cx="238" cy="1424"/>
            </a:xfrm>
            <a:prstGeom prst="curvedConnector3">
              <a:avLst>
                <a:gd name="adj1" fmla="val -149162"/>
              </a:avLst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</p:cxnSp>
      </p:grpSp>
      <p:sp>
        <p:nvSpPr>
          <p:cNvPr id="997405" name="Line 29"/>
          <p:cNvSpPr>
            <a:spLocks noChangeShapeType="1"/>
          </p:cNvSpPr>
          <p:nvPr/>
        </p:nvSpPr>
        <p:spPr bwMode="auto">
          <a:xfrm>
            <a:off x="5483225" y="4906963"/>
            <a:ext cx="1049338" cy="1825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7406" name="Line 30"/>
          <p:cNvSpPr>
            <a:spLocks noChangeShapeType="1"/>
          </p:cNvSpPr>
          <p:nvPr/>
        </p:nvSpPr>
        <p:spPr bwMode="auto">
          <a:xfrm flipV="1">
            <a:off x="6303963" y="3260725"/>
            <a:ext cx="838200" cy="439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7407" name="Line 31"/>
          <p:cNvSpPr>
            <a:spLocks noChangeShapeType="1"/>
          </p:cNvSpPr>
          <p:nvPr/>
        </p:nvSpPr>
        <p:spPr bwMode="auto">
          <a:xfrm>
            <a:off x="6169025" y="4089400"/>
            <a:ext cx="342900" cy="9794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7408" name="Line 32"/>
          <p:cNvSpPr>
            <a:spLocks noChangeShapeType="1"/>
          </p:cNvSpPr>
          <p:nvPr/>
        </p:nvSpPr>
        <p:spPr bwMode="auto">
          <a:xfrm>
            <a:off x="5464175" y="2978150"/>
            <a:ext cx="606425" cy="8397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7409" name="Line 33"/>
          <p:cNvSpPr>
            <a:spLocks noChangeShapeType="1"/>
          </p:cNvSpPr>
          <p:nvPr/>
        </p:nvSpPr>
        <p:spPr bwMode="auto">
          <a:xfrm flipV="1">
            <a:off x="6745288" y="4421188"/>
            <a:ext cx="923925" cy="520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7410" name="Line 34"/>
          <p:cNvSpPr>
            <a:spLocks noChangeShapeType="1"/>
          </p:cNvSpPr>
          <p:nvPr/>
        </p:nvSpPr>
        <p:spPr bwMode="auto">
          <a:xfrm>
            <a:off x="5284788" y="2765425"/>
            <a:ext cx="1604962" cy="4413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7411" name="Line 35"/>
          <p:cNvSpPr>
            <a:spLocks noChangeShapeType="1"/>
          </p:cNvSpPr>
          <p:nvPr/>
        </p:nvSpPr>
        <p:spPr bwMode="auto">
          <a:xfrm flipV="1">
            <a:off x="5430838" y="3829050"/>
            <a:ext cx="638175" cy="806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7412" name="Line 36"/>
          <p:cNvSpPr>
            <a:spLocks noChangeShapeType="1"/>
          </p:cNvSpPr>
          <p:nvPr/>
        </p:nvSpPr>
        <p:spPr bwMode="auto">
          <a:xfrm flipH="1" flipV="1">
            <a:off x="7162800" y="3302000"/>
            <a:ext cx="444500" cy="8921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7413" name="Line 37"/>
          <p:cNvSpPr>
            <a:spLocks noChangeShapeType="1"/>
          </p:cNvSpPr>
          <p:nvPr/>
        </p:nvSpPr>
        <p:spPr bwMode="auto">
          <a:xfrm flipV="1">
            <a:off x="6597650" y="3271838"/>
            <a:ext cx="546100" cy="15430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7414" name="Oval 38"/>
          <p:cNvSpPr>
            <a:spLocks noChangeArrowheads="1"/>
          </p:cNvSpPr>
          <p:nvPr/>
        </p:nvSpPr>
        <p:spPr bwMode="auto">
          <a:xfrm>
            <a:off x="5060950" y="252571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97415" name="Oval 39"/>
          <p:cNvSpPr>
            <a:spLocks noChangeArrowheads="1"/>
          </p:cNvSpPr>
          <p:nvPr/>
        </p:nvSpPr>
        <p:spPr bwMode="auto">
          <a:xfrm>
            <a:off x="5829300" y="3576638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97416" name="Oval 40"/>
          <p:cNvSpPr>
            <a:spLocks noChangeArrowheads="1"/>
          </p:cNvSpPr>
          <p:nvPr/>
        </p:nvSpPr>
        <p:spPr bwMode="auto">
          <a:xfrm>
            <a:off x="6891338" y="29972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97417" name="Oval 41"/>
          <p:cNvSpPr>
            <a:spLocks noChangeArrowheads="1"/>
          </p:cNvSpPr>
          <p:nvPr/>
        </p:nvSpPr>
        <p:spPr bwMode="auto">
          <a:xfrm>
            <a:off x="4989513" y="460533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97418" name="Oval 42"/>
          <p:cNvSpPr>
            <a:spLocks noChangeArrowheads="1"/>
          </p:cNvSpPr>
          <p:nvPr/>
        </p:nvSpPr>
        <p:spPr bwMode="auto">
          <a:xfrm>
            <a:off x="6272213" y="480536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97419" name="Oval 43"/>
          <p:cNvSpPr>
            <a:spLocks noChangeArrowheads="1"/>
          </p:cNvSpPr>
          <p:nvPr/>
        </p:nvSpPr>
        <p:spPr bwMode="auto">
          <a:xfrm>
            <a:off x="7427913" y="41544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997420" name="AutoShape 44"/>
          <p:cNvCxnSpPr>
            <a:cxnSpLocks noChangeShapeType="1"/>
            <a:stCxn id="997417" idx="5"/>
            <a:endCxn id="997419" idx="4"/>
          </p:cNvCxnSpPr>
          <p:nvPr/>
        </p:nvCxnSpPr>
        <p:spPr bwMode="auto">
          <a:xfrm rot="5400000" flipH="1" flipV="1">
            <a:off x="6361112" y="3716338"/>
            <a:ext cx="377825" cy="2260600"/>
          </a:xfrm>
          <a:prstGeom prst="curvedConnector3">
            <a:avLst>
              <a:gd name="adj1" fmla="val -154625"/>
            </a:avLst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A23C4-4A70-4F64-9B25-F8F20CEC98AF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94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1216" y="72094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符號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3501008"/>
            <a:ext cx="8267700" cy="2781300"/>
          </a:xfrm>
          <a:prstGeom prst="rect">
            <a:avLst/>
          </a:prstGeom>
        </p:spPr>
      </p:pic>
      <p:pic>
        <p:nvPicPr>
          <p:cNvPr id="1026" name="Picture 2" descr="https://67.media.tumblr.com/b27ca36d2bb54b02ab0d16f52a080f4d/tumblr_mywm0q0Fui1t3hbhyo1_50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02" y="907561"/>
            <a:ext cx="2747798" cy="2060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D9DA-30F6-436D-B57B-AC5822A6EABE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Depth-First Search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48880"/>
            <a:ext cx="3320415" cy="29756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2348880"/>
            <a:ext cx="4063365" cy="2975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9DC95-57D7-4F26-8158-A0E839F4D074}" type="slidenum">
              <a:rPr lang="zh-TW" altLang="en-US"/>
              <a:pPr/>
              <a:t>51</a:t>
            </a:fld>
            <a:endParaRPr lang="en-US" altLang="zh-TW"/>
          </a:p>
        </p:txBody>
      </p:sp>
      <p:sp>
        <p:nvSpPr>
          <p:cNvPr id="998422" name="Line 22"/>
          <p:cNvSpPr>
            <a:spLocks noChangeShapeType="1"/>
          </p:cNvSpPr>
          <p:nvPr/>
        </p:nvSpPr>
        <p:spPr bwMode="auto">
          <a:xfrm>
            <a:off x="2239963" y="4089400"/>
            <a:ext cx="342900" cy="9794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Transpose of a graph</a:t>
            </a:r>
          </a:p>
        </p:txBody>
      </p:sp>
      <p:sp>
        <p:nvSpPr>
          <p:cNvPr id="998404" name="Line 4"/>
          <p:cNvSpPr>
            <a:spLocks noChangeShapeType="1"/>
          </p:cNvSpPr>
          <p:nvPr/>
        </p:nvSpPr>
        <p:spPr bwMode="auto">
          <a:xfrm>
            <a:off x="1316038" y="4873625"/>
            <a:ext cx="985837" cy="139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05" name="Line 5"/>
          <p:cNvSpPr>
            <a:spLocks noChangeShapeType="1"/>
          </p:cNvSpPr>
          <p:nvPr/>
        </p:nvSpPr>
        <p:spPr bwMode="auto">
          <a:xfrm flipV="1">
            <a:off x="2125663" y="3354388"/>
            <a:ext cx="849312" cy="4921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06" name="Line 6"/>
          <p:cNvSpPr>
            <a:spLocks noChangeShapeType="1"/>
          </p:cNvSpPr>
          <p:nvPr/>
        </p:nvSpPr>
        <p:spPr bwMode="auto">
          <a:xfrm>
            <a:off x="6089650" y="3846513"/>
            <a:ext cx="344488" cy="9159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07" name="Line 7"/>
          <p:cNvSpPr>
            <a:spLocks noChangeShapeType="1"/>
          </p:cNvSpPr>
          <p:nvPr/>
        </p:nvSpPr>
        <p:spPr bwMode="auto">
          <a:xfrm>
            <a:off x="1368425" y="2765425"/>
            <a:ext cx="608013" cy="8620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08" name="Line 8"/>
          <p:cNvSpPr>
            <a:spLocks noChangeShapeType="1"/>
          </p:cNvSpPr>
          <p:nvPr/>
        </p:nvSpPr>
        <p:spPr bwMode="auto">
          <a:xfrm flipV="1">
            <a:off x="2798763" y="4545013"/>
            <a:ext cx="735012" cy="3952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09" name="Line 9"/>
          <p:cNvSpPr>
            <a:spLocks noChangeShapeType="1"/>
          </p:cNvSpPr>
          <p:nvPr/>
        </p:nvSpPr>
        <p:spPr bwMode="auto">
          <a:xfrm>
            <a:off x="1611313" y="2838450"/>
            <a:ext cx="1604962" cy="4302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10" name="Line 10"/>
          <p:cNvSpPr>
            <a:spLocks noChangeShapeType="1"/>
          </p:cNvSpPr>
          <p:nvPr/>
        </p:nvSpPr>
        <p:spPr bwMode="auto">
          <a:xfrm flipV="1">
            <a:off x="1284288" y="4057650"/>
            <a:ext cx="692150" cy="7969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11" name="Line 11"/>
          <p:cNvSpPr>
            <a:spLocks noChangeShapeType="1"/>
          </p:cNvSpPr>
          <p:nvPr/>
        </p:nvSpPr>
        <p:spPr bwMode="auto">
          <a:xfrm flipH="1" flipV="1">
            <a:off x="3321050" y="3457575"/>
            <a:ext cx="433388" cy="9350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12" name="Line 12"/>
          <p:cNvSpPr>
            <a:spLocks noChangeShapeType="1"/>
          </p:cNvSpPr>
          <p:nvPr/>
        </p:nvSpPr>
        <p:spPr bwMode="auto">
          <a:xfrm flipV="1">
            <a:off x="2598738" y="3449638"/>
            <a:ext cx="514350" cy="15636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13" name="Oval 13"/>
          <p:cNvSpPr>
            <a:spLocks noChangeArrowheads="1"/>
          </p:cNvSpPr>
          <p:nvPr/>
        </p:nvSpPr>
        <p:spPr bwMode="auto">
          <a:xfrm>
            <a:off x="1114425" y="252412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98414" name="Oval 14"/>
          <p:cNvSpPr>
            <a:spLocks noChangeArrowheads="1"/>
          </p:cNvSpPr>
          <p:nvPr/>
        </p:nvSpPr>
        <p:spPr bwMode="auto">
          <a:xfrm>
            <a:off x="1882775" y="35750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98415" name="Oval 15"/>
          <p:cNvSpPr>
            <a:spLocks noChangeArrowheads="1"/>
          </p:cNvSpPr>
          <p:nvPr/>
        </p:nvSpPr>
        <p:spPr bwMode="auto">
          <a:xfrm>
            <a:off x="2944813" y="299561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98416" name="Oval 16"/>
          <p:cNvSpPr>
            <a:spLocks noChangeArrowheads="1"/>
          </p:cNvSpPr>
          <p:nvPr/>
        </p:nvSpPr>
        <p:spPr bwMode="auto">
          <a:xfrm>
            <a:off x="1042988" y="460375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98417" name="Oval 17"/>
          <p:cNvSpPr>
            <a:spLocks noChangeArrowheads="1"/>
          </p:cNvSpPr>
          <p:nvPr/>
        </p:nvSpPr>
        <p:spPr bwMode="auto">
          <a:xfrm>
            <a:off x="2325688" y="48037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998418" name="Oval 18"/>
          <p:cNvSpPr>
            <a:spLocks noChangeArrowheads="1"/>
          </p:cNvSpPr>
          <p:nvPr/>
        </p:nvSpPr>
        <p:spPr bwMode="auto">
          <a:xfrm>
            <a:off x="3481388" y="41529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cxnSp>
        <p:nvCxnSpPr>
          <p:cNvPr id="998419" name="AutoShape 19"/>
          <p:cNvCxnSpPr>
            <a:cxnSpLocks noChangeShapeType="1"/>
            <a:stCxn id="998416" idx="5"/>
            <a:endCxn id="998418" idx="4"/>
          </p:cNvCxnSpPr>
          <p:nvPr/>
        </p:nvCxnSpPr>
        <p:spPr bwMode="auto">
          <a:xfrm rot="5400000" flipH="1" flipV="1">
            <a:off x="2414587" y="3714751"/>
            <a:ext cx="377825" cy="2260600"/>
          </a:xfrm>
          <a:prstGeom prst="curvedConnector3">
            <a:avLst>
              <a:gd name="adj1" fmla="val -149162"/>
            </a:avLst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</p:cxnSp>
      <p:sp>
        <p:nvSpPr>
          <p:cNvPr id="998420" name="Line 20"/>
          <p:cNvSpPr>
            <a:spLocks noChangeShapeType="1"/>
          </p:cNvSpPr>
          <p:nvPr/>
        </p:nvSpPr>
        <p:spPr bwMode="auto">
          <a:xfrm>
            <a:off x="5483225" y="4906963"/>
            <a:ext cx="1049338" cy="1825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21" name="Line 21"/>
          <p:cNvSpPr>
            <a:spLocks noChangeShapeType="1"/>
          </p:cNvSpPr>
          <p:nvPr/>
        </p:nvSpPr>
        <p:spPr bwMode="auto">
          <a:xfrm flipV="1">
            <a:off x="6303963" y="3260725"/>
            <a:ext cx="838200" cy="439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23" name="Line 23"/>
          <p:cNvSpPr>
            <a:spLocks noChangeShapeType="1"/>
          </p:cNvSpPr>
          <p:nvPr/>
        </p:nvSpPr>
        <p:spPr bwMode="auto">
          <a:xfrm>
            <a:off x="5464175" y="2978150"/>
            <a:ext cx="606425" cy="8397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24" name="Line 24"/>
          <p:cNvSpPr>
            <a:spLocks noChangeShapeType="1"/>
          </p:cNvSpPr>
          <p:nvPr/>
        </p:nvSpPr>
        <p:spPr bwMode="auto">
          <a:xfrm flipV="1">
            <a:off x="6745288" y="4421188"/>
            <a:ext cx="923925" cy="520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25" name="Line 25"/>
          <p:cNvSpPr>
            <a:spLocks noChangeShapeType="1"/>
          </p:cNvSpPr>
          <p:nvPr/>
        </p:nvSpPr>
        <p:spPr bwMode="auto">
          <a:xfrm>
            <a:off x="5284788" y="2765425"/>
            <a:ext cx="1604962" cy="4413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26" name="Line 26"/>
          <p:cNvSpPr>
            <a:spLocks noChangeShapeType="1"/>
          </p:cNvSpPr>
          <p:nvPr/>
        </p:nvSpPr>
        <p:spPr bwMode="auto">
          <a:xfrm flipV="1">
            <a:off x="5430838" y="3829050"/>
            <a:ext cx="638175" cy="806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27" name="Line 27"/>
          <p:cNvSpPr>
            <a:spLocks noChangeShapeType="1"/>
          </p:cNvSpPr>
          <p:nvPr/>
        </p:nvSpPr>
        <p:spPr bwMode="auto">
          <a:xfrm flipH="1" flipV="1">
            <a:off x="7162800" y="3302000"/>
            <a:ext cx="444500" cy="8921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28" name="Line 28"/>
          <p:cNvSpPr>
            <a:spLocks noChangeShapeType="1"/>
          </p:cNvSpPr>
          <p:nvPr/>
        </p:nvSpPr>
        <p:spPr bwMode="auto">
          <a:xfrm flipV="1">
            <a:off x="6597650" y="3271838"/>
            <a:ext cx="546100" cy="15430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29" name="Oval 29"/>
          <p:cNvSpPr>
            <a:spLocks noChangeArrowheads="1"/>
          </p:cNvSpPr>
          <p:nvPr/>
        </p:nvSpPr>
        <p:spPr bwMode="auto">
          <a:xfrm>
            <a:off x="5060950" y="252571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98430" name="Oval 30"/>
          <p:cNvSpPr>
            <a:spLocks noChangeArrowheads="1"/>
          </p:cNvSpPr>
          <p:nvPr/>
        </p:nvSpPr>
        <p:spPr bwMode="auto">
          <a:xfrm>
            <a:off x="5829300" y="3576638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98431" name="Oval 31"/>
          <p:cNvSpPr>
            <a:spLocks noChangeArrowheads="1"/>
          </p:cNvSpPr>
          <p:nvPr/>
        </p:nvSpPr>
        <p:spPr bwMode="auto">
          <a:xfrm>
            <a:off x="6891338" y="29972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98432" name="Oval 32"/>
          <p:cNvSpPr>
            <a:spLocks noChangeArrowheads="1"/>
          </p:cNvSpPr>
          <p:nvPr/>
        </p:nvSpPr>
        <p:spPr bwMode="auto">
          <a:xfrm>
            <a:off x="4989513" y="460533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98433" name="Oval 33"/>
          <p:cNvSpPr>
            <a:spLocks noChangeArrowheads="1"/>
          </p:cNvSpPr>
          <p:nvPr/>
        </p:nvSpPr>
        <p:spPr bwMode="auto">
          <a:xfrm>
            <a:off x="6272213" y="480536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98434" name="Oval 34"/>
          <p:cNvSpPr>
            <a:spLocks noChangeArrowheads="1"/>
          </p:cNvSpPr>
          <p:nvPr/>
        </p:nvSpPr>
        <p:spPr bwMode="auto">
          <a:xfrm>
            <a:off x="7427913" y="41544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98435" name="AutoShape 35"/>
          <p:cNvCxnSpPr>
            <a:cxnSpLocks noChangeShapeType="1"/>
            <a:stCxn id="998432" idx="5"/>
            <a:endCxn id="998434" idx="4"/>
          </p:cNvCxnSpPr>
          <p:nvPr/>
        </p:nvCxnSpPr>
        <p:spPr bwMode="auto">
          <a:xfrm rot="5400000" flipH="1" flipV="1">
            <a:off x="6361112" y="3716338"/>
            <a:ext cx="377825" cy="2260600"/>
          </a:xfrm>
          <a:prstGeom prst="curvedConnector3">
            <a:avLst>
              <a:gd name="adj1" fmla="val -154625"/>
            </a:avLst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998436" name="AutoShape 36"/>
          <p:cNvSpPr>
            <a:spLocks noChangeArrowheads="1"/>
          </p:cNvSpPr>
          <p:nvPr/>
        </p:nvSpPr>
        <p:spPr bwMode="auto">
          <a:xfrm>
            <a:off x="1608138" y="2006600"/>
            <a:ext cx="544512" cy="493713"/>
          </a:xfrm>
          <a:prstGeom prst="wedgeEllipseCallout">
            <a:avLst>
              <a:gd name="adj1" fmla="val -55250"/>
              <a:gd name="adj2" fmla="val 57394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98437" name="Oval 37"/>
          <p:cNvSpPr>
            <a:spLocks noChangeArrowheads="1"/>
          </p:cNvSpPr>
          <p:nvPr/>
        </p:nvSpPr>
        <p:spPr bwMode="auto">
          <a:xfrm>
            <a:off x="927100" y="4508500"/>
            <a:ext cx="706438" cy="706438"/>
          </a:xfrm>
          <a:prstGeom prst="ellips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38" name="AutoShape 38"/>
          <p:cNvSpPr>
            <a:spLocks noChangeArrowheads="1"/>
          </p:cNvSpPr>
          <p:nvPr/>
        </p:nvSpPr>
        <p:spPr bwMode="auto">
          <a:xfrm>
            <a:off x="3457575" y="2509838"/>
            <a:ext cx="544513" cy="493712"/>
          </a:xfrm>
          <a:prstGeom prst="wedgeEllipseCallout">
            <a:avLst>
              <a:gd name="adj1" fmla="val -55250"/>
              <a:gd name="adj2" fmla="val 57394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98439" name="AutoShape 39"/>
          <p:cNvSpPr>
            <a:spLocks noChangeArrowheads="1"/>
          </p:cNvSpPr>
          <p:nvPr/>
        </p:nvSpPr>
        <p:spPr bwMode="auto">
          <a:xfrm>
            <a:off x="3973513" y="3676650"/>
            <a:ext cx="544512" cy="493713"/>
          </a:xfrm>
          <a:prstGeom prst="wedgeEllipseCallout">
            <a:avLst>
              <a:gd name="adj1" fmla="val -55250"/>
              <a:gd name="adj2" fmla="val 57394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98440" name="AutoShape 40"/>
          <p:cNvSpPr>
            <a:spLocks noChangeArrowheads="1"/>
          </p:cNvSpPr>
          <p:nvPr/>
        </p:nvSpPr>
        <p:spPr bwMode="auto">
          <a:xfrm>
            <a:off x="2827338" y="5148263"/>
            <a:ext cx="544512" cy="493712"/>
          </a:xfrm>
          <a:prstGeom prst="wedgeEllipseCallout">
            <a:avLst>
              <a:gd name="adj1" fmla="val -56995"/>
              <a:gd name="adj2" fmla="val -46782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98441" name="AutoShape 41"/>
          <p:cNvSpPr>
            <a:spLocks noChangeArrowheads="1"/>
          </p:cNvSpPr>
          <p:nvPr/>
        </p:nvSpPr>
        <p:spPr bwMode="auto">
          <a:xfrm>
            <a:off x="1262063" y="3624263"/>
            <a:ext cx="544512" cy="493712"/>
          </a:xfrm>
          <a:prstGeom prst="wedgeEllipseCallout">
            <a:avLst>
              <a:gd name="adj1" fmla="val 72449"/>
              <a:gd name="adj2" fmla="val -31995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98442" name="AutoShape 42"/>
          <p:cNvSpPr>
            <a:spLocks noChangeArrowheads="1"/>
          </p:cNvSpPr>
          <p:nvPr/>
        </p:nvSpPr>
        <p:spPr bwMode="auto">
          <a:xfrm>
            <a:off x="620713" y="5284788"/>
            <a:ext cx="544512" cy="493712"/>
          </a:xfrm>
          <a:prstGeom prst="wedgeEllipseCallout">
            <a:avLst>
              <a:gd name="adj1" fmla="val 43296"/>
              <a:gd name="adj2" fmla="val -74435"/>
            </a:avLst>
          </a:prstGeom>
          <a:gradFill rotWithShape="1">
            <a:gsLst>
              <a:gs pos="0">
                <a:srgbClr val="800080"/>
              </a:gs>
              <a:gs pos="100000">
                <a:srgbClr val="80008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98444" name="Oval 44"/>
          <p:cNvSpPr>
            <a:spLocks noChangeArrowheads="1"/>
          </p:cNvSpPr>
          <p:nvPr/>
        </p:nvSpPr>
        <p:spPr bwMode="auto">
          <a:xfrm>
            <a:off x="4868863" y="4518025"/>
            <a:ext cx="706437" cy="706438"/>
          </a:xfrm>
          <a:prstGeom prst="ellips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45" name="Oval 45"/>
          <p:cNvSpPr>
            <a:spLocks noChangeArrowheads="1"/>
          </p:cNvSpPr>
          <p:nvPr/>
        </p:nvSpPr>
        <p:spPr bwMode="auto">
          <a:xfrm>
            <a:off x="5719763" y="3487738"/>
            <a:ext cx="706437" cy="706437"/>
          </a:xfrm>
          <a:prstGeom prst="ellips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46" name="Freeform 46"/>
          <p:cNvSpPr>
            <a:spLocks/>
          </p:cNvSpPr>
          <p:nvPr/>
        </p:nvSpPr>
        <p:spPr bwMode="auto">
          <a:xfrm>
            <a:off x="4572000" y="2185988"/>
            <a:ext cx="3143250" cy="2165350"/>
          </a:xfrm>
          <a:custGeom>
            <a:avLst/>
            <a:gdLst/>
            <a:ahLst/>
            <a:cxnLst>
              <a:cxn ang="0">
                <a:pos x="298" y="34"/>
              </a:cxn>
              <a:cxn ang="0">
                <a:pos x="0" y="424"/>
              </a:cxn>
              <a:cxn ang="0">
                <a:pos x="285" y="782"/>
              </a:cxn>
              <a:cxn ang="0">
                <a:pos x="788" y="1364"/>
              </a:cxn>
              <a:cxn ang="0">
                <a:pos x="1318" y="1212"/>
              </a:cxn>
              <a:cxn ang="0">
                <a:pos x="1934" y="921"/>
              </a:cxn>
              <a:cxn ang="0">
                <a:pos x="1980" y="285"/>
              </a:cxn>
              <a:cxn ang="0">
                <a:pos x="1219" y="0"/>
              </a:cxn>
              <a:cxn ang="0">
                <a:pos x="298" y="34"/>
              </a:cxn>
            </a:cxnLst>
            <a:rect l="0" t="0" r="r" b="b"/>
            <a:pathLst>
              <a:path w="1980" h="1364">
                <a:moveTo>
                  <a:pt x="298" y="34"/>
                </a:moveTo>
                <a:lnTo>
                  <a:pt x="0" y="424"/>
                </a:lnTo>
                <a:lnTo>
                  <a:pt x="285" y="782"/>
                </a:lnTo>
                <a:lnTo>
                  <a:pt x="788" y="1364"/>
                </a:lnTo>
                <a:lnTo>
                  <a:pt x="1318" y="1212"/>
                </a:lnTo>
                <a:lnTo>
                  <a:pt x="1934" y="921"/>
                </a:lnTo>
                <a:lnTo>
                  <a:pt x="1980" y="285"/>
                </a:lnTo>
                <a:lnTo>
                  <a:pt x="1219" y="0"/>
                </a:lnTo>
                <a:lnTo>
                  <a:pt x="298" y="34"/>
                </a:lnTo>
                <a:close/>
              </a:path>
            </a:pathLst>
          </a:custGeom>
          <a:noFill/>
          <a:ln w="76200" cap="flat" cmpd="sng">
            <a:solidFill>
              <a:srgbClr val="FF33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98447" name="Freeform 47"/>
          <p:cNvSpPr>
            <a:spLocks/>
          </p:cNvSpPr>
          <p:nvPr/>
        </p:nvSpPr>
        <p:spPr bwMode="auto">
          <a:xfrm>
            <a:off x="4699000" y="3900488"/>
            <a:ext cx="3530600" cy="2038350"/>
          </a:xfrm>
          <a:custGeom>
            <a:avLst/>
            <a:gdLst/>
            <a:ahLst/>
            <a:cxnLst>
              <a:cxn ang="0">
                <a:pos x="66" y="417"/>
              </a:cxn>
              <a:cxn ang="0">
                <a:pos x="0" y="715"/>
              </a:cxn>
              <a:cxn ang="0">
                <a:pos x="245" y="1026"/>
              </a:cxn>
              <a:cxn ang="0">
                <a:pos x="880" y="1284"/>
              </a:cxn>
              <a:cxn ang="0">
                <a:pos x="1410" y="1277"/>
              </a:cxn>
              <a:cxn ang="0">
                <a:pos x="1920" y="1019"/>
              </a:cxn>
              <a:cxn ang="0">
                <a:pos x="2145" y="635"/>
              </a:cxn>
              <a:cxn ang="0">
                <a:pos x="2224" y="159"/>
              </a:cxn>
              <a:cxn ang="0">
                <a:pos x="2019" y="0"/>
              </a:cxn>
              <a:cxn ang="0">
                <a:pos x="1622" y="119"/>
              </a:cxn>
              <a:cxn ang="0">
                <a:pos x="1351" y="351"/>
              </a:cxn>
              <a:cxn ang="0">
                <a:pos x="834" y="456"/>
              </a:cxn>
              <a:cxn ang="0">
                <a:pos x="377" y="331"/>
              </a:cxn>
              <a:cxn ang="0">
                <a:pos x="185" y="304"/>
              </a:cxn>
              <a:cxn ang="0">
                <a:pos x="66" y="417"/>
              </a:cxn>
            </a:cxnLst>
            <a:rect l="0" t="0" r="r" b="b"/>
            <a:pathLst>
              <a:path w="2224" h="1284">
                <a:moveTo>
                  <a:pt x="66" y="417"/>
                </a:moveTo>
                <a:lnTo>
                  <a:pt x="0" y="715"/>
                </a:lnTo>
                <a:lnTo>
                  <a:pt x="245" y="1026"/>
                </a:lnTo>
                <a:lnTo>
                  <a:pt x="880" y="1284"/>
                </a:lnTo>
                <a:lnTo>
                  <a:pt x="1410" y="1277"/>
                </a:lnTo>
                <a:lnTo>
                  <a:pt x="1920" y="1019"/>
                </a:lnTo>
                <a:lnTo>
                  <a:pt x="2145" y="635"/>
                </a:lnTo>
                <a:lnTo>
                  <a:pt x="2224" y="159"/>
                </a:lnTo>
                <a:lnTo>
                  <a:pt x="2019" y="0"/>
                </a:lnTo>
                <a:lnTo>
                  <a:pt x="1622" y="119"/>
                </a:lnTo>
                <a:lnTo>
                  <a:pt x="1351" y="351"/>
                </a:lnTo>
                <a:lnTo>
                  <a:pt x="834" y="456"/>
                </a:lnTo>
                <a:lnTo>
                  <a:pt x="377" y="331"/>
                </a:lnTo>
                <a:lnTo>
                  <a:pt x="185" y="304"/>
                </a:lnTo>
                <a:lnTo>
                  <a:pt x="66" y="417"/>
                </a:lnTo>
                <a:close/>
              </a:path>
            </a:pathLst>
          </a:custGeom>
          <a:noFill/>
          <a:ln w="76200" cap="flat" cmpd="sng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1 0.00162 L 0.09809 -0.14688 L 0.21528 -0.2371 L 0.01302 -0.3016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9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00" y="-1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9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02 -0.30165 L 0.21181 -0.2313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9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0" y="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9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18 -0.23132 L 0.10034 -0.1471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9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0" y="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9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35 -0.14712 L 0.00729 0.00601 L 0.1474 0.03215 L 0.27396 -0.0613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99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9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99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95 -0.0613 L 0.14635 0.0351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9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0" y="4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9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35 0.03516 L 0.00382 0.0090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99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0" y="-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99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83333E-6 1.88758E-6 L 0.03454 0.06731 L 0.07013 0.09484 L 0.1368 0.11474 L 0.19999 0.09183 L 0.24374 0.0458 L 0.2644 -0.00763 L 0.26666 -0.06893 L 0.13906 0.03215 " pathEditMode="relative" ptsTypes="AAAAAAAAA">
                                      <p:cBhvr>
                                        <p:cTn id="60" dur="2000" fill="hold"/>
                                        <p:tgtEl>
                                          <p:spTgt spid="998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06 0.03215 L 0.2724 -0.06593 L 0.26076 0.01989 L 0.22292 0.07194 L 0.18264 0.1027 L 0.13438 0.11635 L 0.06771 0.09507 L 0.03438 0.0613 L 0.00226 0.003 " pathEditMode="relative" rAng="0" ptsTypes="AAAAAAAAA">
                                      <p:cBhvr>
                                        <p:cTn id="64" dur="2000" fill="hold"/>
                                        <p:tgtEl>
                                          <p:spTgt spid="998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0"/>
                                        <p:tgtEl>
                                          <p:spTgt spid="998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9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800" decel="100000"/>
                                        <p:tgtEl>
                                          <p:spTgt spid="998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9984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99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99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99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59 -0.15313 L 0.11962 -0.08119 L -0.08281 -0.15475 L 0 0 Z " pathEditMode="relative" ptsTypes="AAAAA">
                                      <p:cBhvr>
                                        <p:cTn id="88" dur="2000" fill="hold"/>
                                        <p:tgtEl>
                                          <p:spTgt spid="998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998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9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 decel="100000"/>
                                        <p:tgtEl>
                                          <p:spTgt spid="998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9984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99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decel="100000" fill="hold"/>
                                        <p:tgtEl>
                                          <p:spTgt spid="99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436" grpId="0" animBg="1"/>
      <p:bldP spid="998437" grpId="0" animBg="1"/>
      <p:bldP spid="998437" grpId="1" animBg="1"/>
      <p:bldP spid="998437" grpId="2" animBg="1"/>
      <p:bldP spid="998437" grpId="3" animBg="1"/>
      <p:bldP spid="998437" grpId="4" animBg="1"/>
      <p:bldP spid="998437" grpId="5" animBg="1"/>
      <p:bldP spid="998438" grpId="0" animBg="1"/>
      <p:bldP spid="998439" grpId="0" animBg="1"/>
      <p:bldP spid="998440" grpId="0" animBg="1"/>
      <p:bldP spid="998441" grpId="0" animBg="1"/>
      <p:bldP spid="998442" grpId="0" animBg="1"/>
      <p:bldP spid="998444" grpId="0" animBg="1"/>
      <p:bldP spid="998444" grpId="1" animBg="1"/>
      <p:bldP spid="998444" grpId="2" animBg="1"/>
      <p:bldP spid="998445" grpId="0" animBg="1"/>
      <p:bldP spid="998445" grpId="1" animBg="1"/>
      <p:bldP spid="998445" grpId="2" animBg="1"/>
      <p:bldP spid="998446" grpId="0" animBg="1"/>
      <p:bldP spid="99844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B39F-2CB4-4C61-B176-901711FF1BE3}" type="slidenum">
              <a:rPr lang="zh-TW" altLang="en-US"/>
              <a:pPr/>
              <a:t>52</a:t>
            </a:fld>
            <a:endParaRPr lang="en-US" altLang="zh-TW"/>
          </a:p>
        </p:txBody>
      </p:sp>
      <p:sp>
        <p:nvSpPr>
          <p:cNvPr id="999428" name="Oval 4"/>
          <p:cNvSpPr>
            <a:spLocks noChangeArrowheads="1"/>
          </p:cNvSpPr>
          <p:nvPr/>
        </p:nvSpPr>
        <p:spPr bwMode="auto">
          <a:xfrm>
            <a:off x="1174750" y="2449513"/>
            <a:ext cx="2682875" cy="2501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4000" i="1">
                <a:solidFill>
                  <a:srgbClr val="FF3300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999429" name="Oval 5"/>
          <p:cNvSpPr>
            <a:spLocks noChangeArrowheads="1"/>
          </p:cNvSpPr>
          <p:nvPr/>
        </p:nvSpPr>
        <p:spPr bwMode="auto">
          <a:xfrm>
            <a:off x="2122488" y="2554288"/>
            <a:ext cx="452437" cy="452437"/>
          </a:xfrm>
          <a:prstGeom prst="ellips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i="1">
                <a:latin typeface="Times New Roman" pitchFamily="18" charset="0"/>
              </a:rPr>
              <a:t>u</a:t>
            </a:r>
          </a:p>
        </p:txBody>
      </p:sp>
      <p:sp>
        <p:nvSpPr>
          <p:cNvPr id="1000088" name="AutoShape 664"/>
          <p:cNvSpPr>
            <a:spLocks noChangeArrowheads="1"/>
          </p:cNvSpPr>
          <p:nvPr/>
        </p:nvSpPr>
        <p:spPr bwMode="auto">
          <a:xfrm rot="-2261601">
            <a:off x="2701925" y="2122488"/>
            <a:ext cx="1439863" cy="304800"/>
          </a:xfrm>
          <a:prstGeom prst="rightArrow">
            <a:avLst>
              <a:gd name="adj1" fmla="val 50000"/>
              <a:gd name="adj2" fmla="val 118099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0089" name="AutoShape 665"/>
          <p:cNvSpPr>
            <a:spLocks noChangeArrowheads="1"/>
          </p:cNvSpPr>
          <p:nvPr/>
        </p:nvSpPr>
        <p:spPr bwMode="auto">
          <a:xfrm rot="8624718">
            <a:off x="2952750" y="2616200"/>
            <a:ext cx="1439863" cy="304800"/>
          </a:xfrm>
          <a:prstGeom prst="rightArrow">
            <a:avLst>
              <a:gd name="adj1" fmla="val 50000"/>
              <a:gd name="adj2" fmla="val 118099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0090" name="AutoShape 666"/>
          <p:cNvSpPr>
            <a:spLocks noChangeArrowheads="1"/>
          </p:cNvSpPr>
          <p:nvPr/>
        </p:nvSpPr>
        <p:spPr bwMode="auto">
          <a:xfrm rot="605805">
            <a:off x="3478213" y="2363788"/>
            <a:ext cx="641350" cy="641350"/>
          </a:xfrm>
          <a:prstGeom prst="plus">
            <a:avLst>
              <a:gd name="adj" fmla="val 41148"/>
            </a:avLst>
          </a:prstGeom>
          <a:solidFill>
            <a:srgbClr val="FF00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0208" name="Rectangle 78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觀察一</a:t>
            </a:r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8" y="3252089"/>
            <a:ext cx="2880360" cy="84963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301209"/>
            <a:ext cx="5052060" cy="85153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7584" y="256490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smtClean="0"/>
              <a:t>G</a:t>
            </a:r>
            <a:endParaRPr lang="zh-TW" alt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6995-E88E-439C-9AAA-688222D4D1CC}" type="slidenum">
              <a:rPr lang="zh-TW" altLang="en-US"/>
              <a:pPr/>
              <a:t>53</a:t>
            </a:fld>
            <a:endParaRPr lang="en-US" altLang="zh-TW"/>
          </a:p>
        </p:txBody>
      </p:sp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Reason</a:t>
            </a:r>
          </a:p>
        </p:txBody>
      </p:sp>
      <p:sp>
        <p:nvSpPr>
          <p:cNvPr id="1010693" name="Oval 5"/>
          <p:cNvSpPr>
            <a:spLocks noChangeArrowheads="1"/>
          </p:cNvSpPr>
          <p:nvPr/>
        </p:nvSpPr>
        <p:spPr bwMode="auto">
          <a:xfrm>
            <a:off x="4716016" y="1275588"/>
            <a:ext cx="2049462" cy="1787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4000" i="1">
                <a:solidFill>
                  <a:srgbClr val="FF3300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1010694" name="Oval 6"/>
          <p:cNvSpPr>
            <a:spLocks noChangeArrowheads="1"/>
          </p:cNvSpPr>
          <p:nvPr/>
        </p:nvSpPr>
        <p:spPr bwMode="auto">
          <a:xfrm>
            <a:off x="5179566" y="1466088"/>
            <a:ext cx="452437" cy="452438"/>
          </a:xfrm>
          <a:prstGeom prst="ellips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i="1">
                <a:latin typeface="Times New Roman" pitchFamily="18" charset="0"/>
              </a:rPr>
              <a:t>u</a:t>
            </a:r>
          </a:p>
        </p:txBody>
      </p:sp>
      <p:sp>
        <p:nvSpPr>
          <p:cNvPr id="1010696" name="AutoShape 8"/>
          <p:cNvSpPr>
            <a:spLocks noChangeArrowheads="1"/>
          </p:cNvSpPr>
          <p:nvPr/>
        </p:nvSpPr>
        <p:spPr bwMode="auto">
          <a:xfrm rot="8624718">
            <a:off x="6135241" y="1801051"/>
            <a:ext cx="1439862" cy="304800"/>
          </a:xfrm>
          <a:prstGeom prst="rightArrow">
            <a:avLst>
              <a:gd name="adj1" fmla="val 50000"/>
              <a:gd name="adj2" fmla="val 118099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10698" name="Oval 10"/>
          <p:cNvSpPr>
            <a:spLocks noChangeArrowheads="1"/>
          </p:cNvSpPr>
          <p:nvPr/>
        </p:nvSpPr>
        <p:spPr bwMode="auto">
          <a:xfrm>
            <a:off x="5882828" y="2309051"/>
            <a:ext cx="452438" cy="452437"/>
          </a:xfrm>
          <a:prstGeom prst="ellips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i="1">
                <a:latin typeface="Times New Roman" pitchFamily="18" charset="0"/>
              </a:rPr>
              <a:t>w</a:t>
            </a:r>
          </a:p>
        </p:txBody>
      </p:sp>
      <p:sp>
        <p:nvSpPr>
          <p:cNvPr id="1010699" name="Oval 11"/>
          <p:cNvSpPr>
            <a:spLocks noChangeArrowheads="1"/>
          </p:cNvSpPr>
          <p:nvPr/>
        </p:nvSpPr>
        <p:spPr bwMode="auto">
          <a:xfrm>
            <a:off x="7279828" y="1247013"/>
            <a:ext cx="452438" cy="452438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i="1">
                <a:latin typeface="Times New Roman" pitchFamily="18" charset="0"/>
              </a:rPr>
              <a:t>v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789040"/>
            <a:ext cx="7924800" cy="116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F580C-171F-4131-AB95-D6780577AD8C}" type="slidenum">
              <a:rPr lang="zh-TW" altLang="en-US"/>
              <a:pPr/>
              <a:t>54</a:t>
            </a:fld>
            <a:endParaRPr lang="en-US" altLang="zh-TW"/>
          </a:p>
        </p:txBody>
      </p:sp>
      <p:sp>
        <p:nvSpPr>
          <p:cNvPr id="1001229" name="Oval 781"/>
          <p:cNvSpPr>
            <a:spLocks noChangeArrowheads="1"/>
          </p:cNvSpPr>
          <p:nvPr/>
        </p:nvSpPr>
        <p:spPr bwMode="auto">
          <a:xfrm>
            <a:off x="1174750" y="2449513"/>
            <a:ext cx="2682875" cy="2501900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4000" i="1">
                <a:solidFill>
                  <a:srgbClr val="FF3300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1000451" name="Oval 3"/>
          <p:cNvSpPr>
            <a:spLocks noChangeArrowheads="1"/>
          </p:cNvSpPr>
          <p:nvPr/>
        </p:nvSpPr>
        <p:spPr bwMode="auto">
          <a:xfrm>
            <a:off x="2122488" y="2554288"/>
            <a:ext cx="452437" cy="452437"/>
          </a:xfrm>
          <a:prstGeom prst="ellips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i="1">
                <a:latin typeface="Times New Roman" pitchFamily="18" charset="0"/>
              </a:rPr>
              <a:t>u</a:t>
            </a:r>
          </a:p>
        </p:txBody>
      </p:sp>
      <p:sp>
        <p:nvSpPr>
          <p:cNvPr id="1000612" name="AutoShape 164"/>
          <p:cNvSpPr>
            <a:spLocks noChangeArrowheads="1"/>
          </p:cNvSpPr>
          <p:nvPr/>
        </p:nvSpPr>
        <p:spPr bwMode="auto">
          <a:xfrm rot="-2261601">
            <a:off x="2701925" y="2122488"/>
            <a:ext cx="1439863" cy="304800"/>
          </a:xfrm>
          <a:prstGeom prst="rightArrow">
            <a:avLst>
              <a:gd name="adj1" fmla="val 50000"/>
              <a:gd name="adj2" fmla="val 118099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0613" name="AutoShape 165"/>
          <p:cNvSpPr>
            <a:spLocks noChangeArrowheads="1"/>
          </p:cNvSpPr>
          <p:nvPr/>
        </p:nvSpPr>
        <p:spPr bwMode="auto">
          <a:xfrm rot="8624718">
            <a:off x="2952750" y="2616200"/>
            <a:ext cx="1439863" cy="304800"/>
          </a:xfrm>
          <a:prstGeom prst="rightArrow">
            <a:avLst>
              <a:gd name="adj1" fmla="val 50000"/>
              <a:gd name="adj2" fmla="val 118099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0614" name="AutoShape 166"/>
          <p:cNvSpPr>
            <a:spLocks noChangeArrowheads="1"/>
          </p:cNvSpPr>
          <p:nvPr/>
        </p:nvSpPr>
        <p:spPr bwMode="auto">
          <a:xfrm rot="605805">
            <a:off x="3089275" y="1974850"/>
            <a:ext cx="641350" cy="641350"/>
          </a:xfrm>
          <a:prstGeom prst="plus">
            <a:avLst>
              <a:gd name="adj" fmla="val 41148"/>
            </a:avLst>
          </a:prstGeom>
          <a:solidFill>
            <a:srgbClr val="FF00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01231" name="Rectangle 78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For the transpose of G, …</a:t>
            </a:r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64" y="3151353"/>
            <a:ext cx="3581400" cy="495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77" y="5301368"/>
            <a:ext cx="4311015" cy="849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060-E354-4800-8B81-17AEA38F824F}" type="slidenum">
              <a:rPr lang="zh-TW" altLang="en-US"/>
              <a:pPr/>
              <a:t>55</a:t>
            </a:fld>
            <a:endParaRPr lang="en-US" altLang="zh-TW"/>
          </a:p>
        </p:txBody>
      </p:sp>
      <p:sp>
        <p:nvSpPr>
          <p:cNvPr id="1002498" name="Line 2"/>
          <p:cNvSpPr>
            <a:spLocks noChangeShapeType="1"/>
          </p:cNvSpPr>
          <p:nvPr/>
        </p:nvSpPr>
        <p:spPr bwMode="auto">
          <a:xfrm>
            <a:off x="2239963" y="4089400"/>
            <a:ext cx="342900" cy="9794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4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For example</a:t>
            </a:r>
          </a:p>
        </p:txBody>
      </p:sp>
      <p:sp>
        <p:nvSpPr>
          <p:cNvPr id="1002500" name="Line 4"/>
          <p:cNvSpPr>
            <a:spLocks noChangeShapeType="1"/>
          </p:cNvSpPr>
          <p:nvPr/>
        </p:nvSpPr>
        <p:spPr bwMode="auto">
          <a:xfrm>
            <a:off x="1316038" y="4873625"/>
            <a:ext cx="985837" cy="139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01" name="Line 5"/>
          <p:cNvSpPr>
            <a:spLocks noChangeShapeType="1"/>
          </p:cNvSpPr>
          <p:nvPr/>
        </p:nvSpPr>
        <p:spPr bwMode="auto">
          <a:xfrm flipV="1">
            <a:off x="2125663" y="3354388"/>
            <a:ext cx="849312" cy="4921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02" name="Line 6"/>
          <p:cNvSpPr>
            <a:spLocks noChangeShapeType="1"/>
          </p:cNvSpPr>
          <p:nvPr/>
        </p:nvSpPr>
        <p:spPr bwMode="auto">
          <a:xfrm>
            <a:off x="6089650" y="3846513"/>
            <a:ext cx="344488" cy="9159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03" name="Line 7"/>
          <p:cNvSpPr>
            <a:spLocks noChangeShapeType="1"/>
          </p:cNvSpPr>
          <p:nvPr/>
        </p:nvSpPr>
        <p:spPr bwMode="auto">
          <a:xfrm>
            <a:off x="1368425" y="2765425"/>
            <a:ext cx="608013" cy="8620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04" name="Line 8"/>
          <p:cNvSpPr>
            <a:spLocks noChangeShapeType="1"/>
          </p:cNvSpPr>
          <p:nvPr/>
        </p:nvSpPr>
        <p:spPr bwMode="auto">
          <a:xfrm flipV="1">
            <a:off x="2798763" y="4545013"/>
            <a:ext cx="735012" cy="3952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05" name="Line 9"/>
          <p:cNvSpPr>
            <a:spLocks noChangeShapeType="1"/>
          </p:cNvSpPr>
          <p:nvPr/>
        </p:nvSpPr>
        <p:spPr bwMode="auto">
          <a:xfrm>
            <a:off x="1611313" y="2838450"/>
            <a:ext cx="1604962" cy="4302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06" name="Line 10"/>
          <p:cNvSpPr>
            <a:spLocks noChangeShapeType="1"/>
          </p:cNvSpPr>
          <p:nvPr/>
        </p:nvSpPr>
        <p:spPr bwMode="auto">
          <a:xfrm flipV="1">
            <a:off x="1284288" y="4057650"/>
            <a:ext cx="692150" cy="7969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07" name="Line 11"/>
          <p:cNvSpPr>
            <a:spLocks noChangeShapeType="1"/>
          </p:cNvSpPr>
          <p:nvPr/>
        </p:nvSpPr>
        <p:spPr bwMode="auto">
          <a:xfrm flipH="1" flipV="1">
            <a:off x="3321050" y="3457575"/>
            <a:ext cx="433388" cy="9350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08" name="Line 12"/>
          <p:cNvSpPr>
            <a:spLocks noChangeShapeType="1"/>
          </p:cNvSpPr>
          <p:nvPr/>
        </p:nvSpPr>
        <p:spPr bwMode="auto">
          <a:xfrm flipV="1">
            <a:off x="2598738" y="3449638"/>
            <a:ext cx="514350" cy="15636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09" name="Oval 13"/>
          <p:cNvSpPr>
            <a:spLocks noChangeArrowheads="1"/>
          </p:cNvSpPr>
          <p:nvPr/>
        </p:nvSpPr>
        <p:spPr bwMode="auto">
          <a:xfrm>
            <a:off x="1114425" y="252412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2510" name="Oval 14"/>
          <p:cNvSpPr>
            <a:spLocks noChangeArrowheads="1"/>
          </p:cNvSpPr>
          <p:nvPr/>
        </p:nvSpPr>
        <p:spPr bwMode="auto">
          <a:xfrm>
            <a:off x="1882775" y="35750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2511" name="Oval 15"/>
          <p:cNvSpPr>
            <a:spLocks noChangeArrowheads="1"/>
          </p:cNvSpPr>
          <p:nvPr/>
        </p:nvSpPr>
        <p:spPr bwMode="auto">
          <a:xfrm>
            <a:off x="2944813" y="299561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2512" name="Oval 16"/>
          <p:cNvSpPr>
            <a:spLocks noChangeArrowheads="1"/>
          </p:cNvSpPr>
          <p:nvPr/>
        </p:nvSpPr>
        <p:spPr bwMode="auto">
          <a:xfrm>
            <a:off x="1042988" y="460375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2513" name="Oval 17"/>
          <p:cNvSpPr>
            <a:spLocks noChangeArrowheads="1"/>
          </p:cNvSpPr>
          <p:nvPr/>
        </p:nvSpPr>
        <p:spPr bwMode="auto">
          <a:xfrm>
            <a:off x="2325688" y="48037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2514" name="Oval 18"/>
          <p:cNvSpPr>
            <a:spLocks noChangeArrowheads="1"/>
          </p:cNvSpPr>
          <p:nvPr/>
        </p:nvSpPr>
        <p:spPr bwMode="auto">
          <a:xfrm>
            <a:off x="3481388" y="41529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cxnSp>
        <p:nvCxnSpPr>
          <p:cNvPr id="1002515" name="AutoShape 19"/>
          <p:cNvCxnSpPr>
            <a:cxnSpLocks noChangeShapeType="1"/>
            <a:stCxn id="1002512" idx="5"/>
            <a:endCxn id="1002514" idx="4"/>
          </p:cNvCxnSpPr>
          <p:nvPr/>
        </p:nvCxnSpPr>
        <p:spPr bwMode="auto">
          <a:xfrm rot="5400000" flipH="1" flipV="1">
            <a:off x="2414587" y="3714751"/>
            <a:ext cx="377825" cy="2260600"/>
          </a:xfrm>
          <a:prstGeom prst="curvedConnector3">
            <a:avLst>
              <a:gd name="adj1" fmla="val -149162"/>
            </a:avLst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</p:cxnSp>
      <p:sp>
        <p:nvSpPr>
          <p:cNvPr id="1002516" name="Line 20"/>
          <p:cNvSpPr>
            <a:spLocks noChangeShapeType="1"/>
          </p:cNvSpPr>
          <p:nvPr/>
        </p:nvSpPr>
        <p:spPr bwMode="auto">
          <a:xfrm>
            <a:off x="5483225" y="4906963"/>
            <a:ext cx="1049338" cy="1825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17" name="Line 21"/>
          <p:cNvSpPr>
            <a:spLocks noChangeShapeType="1"/>
          </p:cNvSpPr>
          <p:nvPr/>
        </p:nvSpPr>
        <p:spPr bwMode="auto">
          <a:xfrm flipV="1">
            <a:off x="6303963" y="3260725"/>
            <a:ext cx="838200" cy="439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18" name="Line 22"/>
          <p:cNvSpPr>
            <a:spLocks noChangeShapeType="1"/>
          </p:cNvSpPr>
          <p:nvPr/>
        </p:nvSpPr>
        <p:spPr bwMode="auto">
          <a:xfrm>
            <a:off x="5464175" y="2978150"/>
            <a:ext cx="606425" cy="8397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19" name="Line 23"/>
          <p:cNvSpPr>
            <a:spLocks noChangeShapeType="1"/>
          </p:cNvSpPr>
          <p:nvPr/>
        </p:nvSpPr>
        <p:spPr bwMode="auto">
          <a:xfrm flipV="1">
            <a:off x="6745288" y="4421188"/>
            <a:ext cx="923925" cy="520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20" name="Line 24"/>
          <p:cNvSpPr>
            <a:spLocks noChangeShapeType="1"/>
          </p:cNvSpPr>
          <p:nvPr/>
        </p:nvSpPr>
        <p:spPr bwMode="auto">
          <a:xfrm>
            <a:off x="5284788" y="2765425"/>
            <a:ext cx="1604962" cy="4413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21" name="Line 25"/>
          <p:cNvSpPr>
            <a:spLocks noChangeShapeType="1"/>
          </p:cNvSpPr>
          <p:nvPr/>
        </p:nvSpPr>
        <p:spPr bwMode="auto">
          <a:xfrm flipV="1">
            <a:off x="5430838" y="3829050"/>
            <a:ext cx="638175" cy="806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22" name="Line 26"/>
          <p:cNvSpPr>
            <a:spLocks noChangeShapeType="1"/>
          </p:cNvSpPr>
          <p:nvPr/>
        </p:nvSpPr>
        <p:spPr bwMode="auto">
          <a:xfrm flipH="1" flipV="1">
            <a:off x="7162800" y="3302000"/>
            <a:ext cx="444500" cy="8921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23" name="Line 27"/>
          <p:cNvSpPr>
            <a:spLocks noChangeShapeType="1"/>
          </p:cNvSpPr>
          <p:nvPr/>
        </p:nvSpPr>
        <p:spPr bwMode="auto">
          <a:xfrm flipV="1">
            <a:off x="6597650" y="3271838"/>
            <a:ext cx="546100" cy="15430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24" name="Oval 28"/>
          <p:cNvSpPr>
            <a:spLocks noChangeArrowheads="1"/>
          </p:cNvSpPr>
          <p:nvPr/>
        </p:nvSpPr>
        <p:spPr bwMode="auto">
          <a:xfrm>
            <a:off x="5060950" y="252571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02525" name="Oval 29"/>
          <p:cNvSpPr>
            <a:spLocks noChangeArrowheads="1"/>
          </p:cNvSpPr>
          <p:nvPr/>
        </p:nvSpPr>
        <p:spPr bwMode="auto">
          <a:xfrm>
            <a:off x="5829300" y="3576638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02526" name="Oval 30"/>
          <p:cNvSpPr>
            <a:spLocks noChangeArrowheads="1"/>
          </p:cNvSpPr>
          <p:nvPr/>
        </p:nvSpPr>
        <p:spPr bwMode="auto">
          <a:xfrm>
            <a:off x="6891338" y="29972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02527" name="Oval 31"/>
          <p:cNvSpPr>
            <a:spLocks noChangeArrowheads="1"/>
          </p:cNvSpPr>
          <p:nvPr/>
        </p:nvSpPr>
        <p:spPr bwMode="auto">
          <a:xfrm>
            <a:off x="4989513" y="4605338"/>
            <a:ext cx="503237" cy="503237"/>
          </a:xfrm>
          <a:prstGeom prst="ellipse">
            <a:avLst/>
          </a:prstGeom>
          <a:gradFill rotWithShape="1">
            <a:gsLst>
              <a:gs pos="0">
                <a:srgbClr val="FF3399"/>
              </a:gs>
              <a:gs pos="100000">
                <a:srgbClr val="FF3399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02528" name="Oval 32"/>
          <p:cNvSpPr>
            <a:spLocks noChangeArrowheads="1"/>
          </p:cNvSpPr>
          <p:nvPr/>
        </p:nvSpPr>
        <p:spPr bwMode="auto">
          <a:xfrm>
            <a:off x="6272213" y="480536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02529" name="Oval 33"/>
          <p:cNvSpPr>
            <a:spLocks noChangeArrowheads="1"/>
          </p:cNvSpPr>
          <p:nvPr/>
        </p:nvSpPr>
        <p:spPr bwMode="auto">
          <a:xfrm>
            <a:off x="7427913" y="41544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002530" name="AutoShape 34"/>
          <p:cNvCxnSpPr>
            <a:cxnSpLocks noChangeShapeType="1"/>
            <a:stCxn id="1002527" idx="5"/>
            <a:endCxn id="1002529" idx="4"/>
          </p:cNvCxnSpPr>
          <p:nvPr/>
        </p:nvCxnSpPr>
        <p:spPr bwMode="auto">
          <a:xfrm rot="5400000" flipH="1" flipV="1">
            <a:off x="6361112" y="3716338"/>
            <a:ext cx="377825" cy="2260600"/>
          </a:xfrm>
          <a:prstGeom prst="curvedConnector3">
            <a:avLst>
              <a:gd name="adj1" fmla="val -154625"/>
            </a:avLst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002540" name="Freeform 44"/>
          <p:cNvSpPr>
            <a:spLocks/>
          </p:cNvSpPr>
          <p:nvPr/>
        </p:nvSpPr>
        <p:spPr bwMode="auto">
          <a:xfrm>
            <a:off x="4572000" y="2185988"/>
            <a:ext cx="3143250" cy="2165350"/>
          </a:xfrm>
          <a:custGeom>
            <a:avLst/>
            <a:gdLst/>
            <a:ahLst/>
            <a:cxnLst>
              <a:cxn ang="0">
                <a:pos x="298" y="34"/>
              </a:cxn>
              <a:cxn ang="0">
                <a:pos x="0" y="424"/>
              </a:cxn>
              <a:cxn ang="0">
                <a:pos x="285" y="782"/>
              </a:cxn>
              <a:cxn ang="0">
                <a:pos x="788" y="1364"/>
              </a:cxn>
              <a:cxn ang="0">
                <a:pos x="1318" y="1212"/>
              </a:cxn>
              <a:cxn ang="0">
                <a:pos x="1934" y="921"/>
              </a:cxn>
              <a:cxn ang="0">
                <a:pos x="1980" y="285"/>
              </a:cxn>
              <a:cxn ang="0">
                <a:pos x="1219" y="0"/>
              </a:cxn>
              <a:cxn ang="0">
                <a:pos x="298" y="34"/>
              </a:cxn>
            </a:cxnLst>
            <a:rect l="0" t="0" r="r" b="b"/>
            <a:pathLst>
              <a:path w="1980" h="1364">
                <a:moveTo>
                  <a:pt x="298" y="34"/>
                </a:moveTo>
                <a:lnTo>
                  <a:pt x="0" y="424"/>
                </a:lnTo>
                <a:lnTo>
                  <a:pt x="285" y="782"/>
                </a:lnTo>
                <a:lnTo>
                  <a:pt x="788" y="1364"/>
                </a:lnTo>
                <a:lnTo>
                  <a:pt x="1318" y="1212"/>
                </a:lnTo>
                <a:lnTo>
                  <a:pt x="1934" y="921"/>
                </a:lnTo>
                <a:lnTo>
                  <a:pt x="1980" y="285"/>
                </a:lnTo>
                <a:lnTo>
                  <a:pt x="1219" y="0"/>
                </a:lnTo>
                <a:lnTo>
                  <a:pt x="298" y="34"/>
                </a:lnTo>
                <a:close/>
              </a:path>
            </a:pathLst>
          </a:custGeom>
          <a:noFill/>
          <a:ln w="76200" cap="flat" cmpd="sng">
            <a:solidFill>
              <a:srgbClr val="FF33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2541" name="Freeform 45"/>
          <p:cNvSpPr>
            <a:spLocks/>
          </p:cNvSpPr>
          <p:nvPr/>
        </p:nvSpPr>
        <p:spPr bwMode="auto">
          <a:xfrm>
            <a:off x="4699000" y="3900488"/>
            <a:ext cx="3530600" cy="2038350"/>
          </a:xfrm>
          <a:custGeom>
            <a:avLst/>
            <a:gdLst/>
            <a:ahLst/>
            <a:cxnLst>
              <a:cxn ang="0">
                <a:pos x="66" y="417"/>
              </a:cxn>
              <a:cxn ang="0">
                <a:pos x="0" y="715"/>
              </a:cxn>
              <a:cxn ang="0">
                <a:pos x="245" y="1026"/>
              </a:cxn>
              <a:cxn ang="0">
                <a:pos x="880" y="1284"/>
              </a:cxn>
              <a:cxn ang="0">
                <a:pos x="1410" y="1277"/>
              </a:cxn>
              <a:cxn ang="0">
                <a:pos x="1920" y="1019"/>
              </a:cxn>
              <a:cxn ang="0">
                <a:pos x="2145" y="635"/>
              </a:cxn>
              <a:cxn ang="0">
                <a:pos x="2224" y="159"/>
              </a:cxn>
              <a:cxn ang="0">
                <a:pos x="2019" y="0"/>
              </a:cxn>
              <a:cxn ang="0">
                <a:pos x="1622" y="119"/>
              </a:cxn>
              <a:cxn ang="0">
                <a:pos x="1351" y="351"/>
              </a:cxn>
              <a:cxn ang="0">
                <a:pos x="834" y="456"/>
              </a:cxn>
              <a:cxn ang="0">
                <a:pos x="377" y="331"/>
              </a:cxn>
              <a:cxn ang="0">
                <a:pos x="185" y="304"/>
              </a:cxn>
              <a:cxn ang="0">
                <a:pos x="66" y="417"/>
              </a:cxn>
            </a:cxnLst>
            <a:rect l="0" t="0" r="r" b="b"/>
            <a:pathLst>
              <a:path w="2224" h="1284">
                <a:moveTo>
                  <a:pt x="66" y="417"/>
                </a:moveTo>
                <a:lnTo>
                  <a:pt x="0" y="715"/>
                </a:lnTo>
                <a:lnTo>
                  <a:pt x="245" y="1026"/>
                </a:lnTo>
                <a:lnTo>
                  <a:pt x="880" y="1284"/>
                </a:lnTo>
                <a:lnTo>
                  <a:pt x="1410" y="1277"/>
                </a:lnTo>
                <a:lnTo>
                  <a:pt x="1920" y="1019"/>
                </a:lnTo>
                <a:lnTo>
                  <a:pt x="2145" y="635"/>
                </a:lnTo>
                <a:lnTo>
                  <a:pt x="2224" y="159"/>
                </a:lnTo>
                <a:lnTo>
                  <a:pt x="2019" y="0"/>
                </a:lnTo>
                <a:lnTo>
                  <a:pt x="1622" y="119"/>
                </a:lnTo>
                <a:lnTo>
                  <a:pt x="1351" y="351"/>
                </a:lnTo>
                <a:lnTo>
                  <a:pt x="834" y="456"/>
                </a:lnTo>
                <a:lnTo>
                  <a:pt x="377" y="331"/>
                </a:lnTo>
                <a:lnTo>
                  <a:pt x="185" y="304"/>
                </a:lnTo>
                <a:lnTo>
                  <a:pt x="66" y="417"/>
                </a:lnTo>
                <a:close/>
              </a:path>
            </a:pathLst>
          </a:custGeom>
          <a:noFill/>
          <a:ln w="76200" cap="flat" cmpd="sng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1D62-B1FB-4EBB-A925-5D7C4065F6F3}" type="slidenum">
              <a:rPr lang="zh-TW" altLang="en-US"/>
              <a:pPr/>
              <a:t>56</a:t>
            </a:fld>
            <a:endParaRPr lang="en-US" altLang="zh-TW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Correctness</a:t>
            </a:r>
            <a:endParaRPr lang="en-US" altLang="zh-TW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We then continue the process from the node </a:t>
            </a:r>
            <a:r>
              <a:rPr lang="en-US" altLang="zh-TW" i="1"/>
              <a:t>u*</a:t>
            </a:r>
            <a:r>
              <a:rPr lang="en-US" altLang="zh-TW"/>
              <a:t> whose finish time </a:t>
            </a:r>
            <a:r>
              <a:rPr lang="en-US" altLang="zh-TW" i="1"/>
              <a:t>f</a:t>
            </a:r>
            <a:r>
              <a:rPr lang="en-US" altLang="zh-TW"/>
              <a:t>[</a:t>
            </a:r>
            <a:r>
              <a:rPr lang="en-US" altLang="zh-TW" i="1"/>
              <a:t>u*</a:t>
            </a:r>
            <a:r>
              <a:rPr lang="en-US" altLang="zh-TW"/>
              <a:t>] is the largest excluding those in </a:t>
            </a:r>
            <a:r>
              <a:rPr lang="en-US" altLang="zh-TW" i="1"/>
              <a:t>C</a:t>
            </a:r>
            <a:r>
              <a:rPr lang="en-US" altLang="zh-TW"/>
              <a:t>.</a:t>
            </a:r>
          </a:p>
          <a:p>
            <a:r>
              <a:rPr lang="en-US" altLang="zh-TW"/>
              <a:t>By simple induction, one can prove that the algorithm is indeed correct.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5AC5F-CF85-4958-94C5-C20FB96E89CE}" type="slidenum">
              <a:rPr lang="zh-TW" altLang="en-US"/>
              <a:pPr/>
              <a:t>57</a:t>
            </a:fld>
            <a:endParaRPr lang="en-US" altLang="zh-TW"/>
          </a:p>
        </p:txBody>
      </p:sp>
      <p:sp>
        <p:nvSpPr>
          <p:cNvPr id="1003522" name="Line 2"/>
          <p:cNvSpPr>
            <a:spLocks noChangeShapeType="1"/>
          </p:cNvSpPr>
          <p:nvPr/>
        </p:nvSpPr>
        <p:spPr bwMode="auto">
          <a:xfrm>
            <a:off x="2239963" y="4089400"/>
            <a:ext cx="342900" cy="9794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For example</a:t>
            </a:r>
          </a:p>
        </p:txBody>
      </p:sp>
      <p:sp>
        <p:nvSpPr>
          <p:cNvPr id="1003524" name="Line 4"/>
          <p:cNvSpPr>
            <a:spLocks noChangeShapeType="1"/>
          </p:cNvSpPr>
          <p:nvPr/>
        </p:nvSpPr>
        <p:spPr bwMode="auto">
          <a:xfrm>
            <a:off x="1316038" y="4873625"/>
            <a:ext cx="985837" cy="139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25" name="Line 5"/>
          <p:cNvSpPr>
            <a:spLocks noChangeShapeType="1"/>
          </p:cNvSpPr>
          <p:nvPr/>
        </p:nvSpPr>
        <p:spPr bwMode="auto">
          <a:xfrm flipV="1">
            <a:off x="2125663" y="3354388"/>
            <a:ext cx="849312" cy="4921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26" name="Line 6"/>
          <p:cNvSpPr>
            <a:spLocks noChangeShapeType="1"/>
          </p:cNvSpPr>
          <p:nvPr/>
        </p:nvSpPr>
        <p:spPr bwMode="auto">
          <a:xfrm>
            <a:off x="6089650" y="3846513"/>
            <a:ext cx="344488" cy="9159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27" name="Line 7"/>
          <p:cNvSpPr>
            <a:spLocks noChangeShapeType="1"/>
          </p:cNvSpPr>
          <p:nvPr/>
        </p:nvSpPr>
        <p:spPr bwMode="auto">
          <a:xfrm>
            <a:off x="1368425" y="2765425"/>
            <a:ext cx="608013" cy="8620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28" name="Line 8"/>
          <p:cNvSpPr>
            <a:spLocks noChangeShapeType="1"/>
          </p:cNvSpPr>
          <p:nvPr/>
        </p:nvSpPr>
        <p:spPr bwMode="auto">
          <a:xfrm flipV="1">
            <a:off x="2798763" y="4545013"/>
            <a:ext cx="735012" cy="3952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29" name="Line 9"/>
          <p:cNvSpPr>
            <a:spLocks noChangeShapeType="1"/>
          </p:cNvSpPr>
          <p:nvPr/>
        </p:nvSpPr>
        <p:spPr bwMode="auto">
          <a:xfrm>
            <a:off x="1611313" y="2838450"/>
            <a:ext cx="1604962" cy="4302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30" name="Line 10"/>
          <p:cNvSpPr>
            <a:spLocks noChangeShapeType="1"/>
          </p:cNvSpPr>
          <p:nvPr/>
        </p:nvSpPr>
        <p:spPr bwMode="auto">
          <a:xfrm flipV="1">
            <a:off x="1284288" y="4057650"/>
            <a:ext cx="692150" cy="7969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31" name="Line 11"/>
          <p:cNvSpPr>
            <a:spLocks noChangeShapeType="1"/>
          </p:cNvSpPr>
          <p:nvPr/>
        </p:nvSpPr>
        <p:spPr bwMode="auto">
          <a:xfrm flipH="1" flipV="1">
            <a:off x="3321050" y="3457575"/>
            <a:ext cx="433388" cy="9350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32" name="Line 12"/>
          <p:cNvSpPr>
            <a:spLocks noChangeShapeType="1"/>
          </p:cNvSpPr>
          <p:nvPr/>
        </p:nvSpPr>
        <p:spPr bwMode="auto">
          <a:xfrm flipV="1">
            <a:off x="2598738" y="3449638"/>
            <a:ext cx="514350" cy="15636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33" name="Oval 13"/>
          <p:cNvSpPr>
            <a:spLocks noChangeArrowheads="1"/>
          </p:cNvSpPr>
          <p:nvPr/>
        </p:nvSpPr>
        <p:spPr bwMode="auto">
          <a:xfrm>
            <a:off x="1114425" y="2524125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3534" name="Oval 14"/>
          <p:cNvSpPr>
            <a:spLocks noChangeArrowheads="1"/>
          </p:cNvSpPr>
          <p:nvPr/>
        </p:nvSpPr>
        <p:spPr bwMode="auto">
          <a:xfrm>
            <a:off x="1882775" y="3575050"/>
            <a:ext cx="503238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3535" name="Oval 15"/>
          <p:cNvSpPr>
            <a:spLocks noChangeArrowheads="1"/>
          </p:cNvSpPr>
          <p:nvPr/>
        </p:nvSpPr>
        <p:spPr bwMode="auto">
          <a:xfrm>
            <a:off x="2944813" y="299561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3536" name="Oval 16"/>
          <p:cNvSpPr>
            <a:spLocks noChangeArrowheads="1"/>
          </p:cNvSpPr>
          <p:nvPr/>
        </p:nvSpPr>
        <p:spPr bwMode="auto">
          <a:xfrm>
            <a:off x="1042988" y="460375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3537" name="Oval 17"/>
          <p:cNvSpPr>
            <a:spLocks noChangeArrowheads="1"/>
          </p:cNvSpPr>
          <p:nvPr/>
        </p:nvSpPr>
        <p:spPr bwMode="auto">
          <a:xfrm>
            <a:off x="2325688" y="4803775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1003538" name="Oval 18"/>
          <p:cNvSpPr>
            <a:spLocks noChangeArrowheads="1"/>
          </p:cNvSpPr>
          <p:nvPr/>
        </p:nvSpPr>
        <p:spPr bwMode="auto">
          <a:xfrm>
            <a:off x="3481388" y="41529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chemeClr val="bg1"/>
              </a:solidFill>
            </a:endParaRPr>
          </a:p>
        </p:txBody>
      </p:sp>
      <p:cxnSp>
        <p:nvCxnSpPr>
          <p:cNvPr id="1003539" name="AutoShape 19"/>
          <p:cNvCxnSpPr>
            <a:cxnSpLocks noChangeShapeType="1"/>
            <a:stCxn id="1003536" idx="5"/>
            <a:endCxn id="1003538" idx="4"/>
          </p:cNvCxnSpPr>
          <p:nvPr/>
        </p:nvCxnSpPr>
        <p:spPr bwMode="auto">
          <a:xfrm rot="5400000" flipH="1" flipV="1">
            <a:off x="2414587" y="3714751"/>
            <a:ext cx="377825" cy="2260600"/>
          </a:xfrm>
          <a:prstGeom prst="curvedConnector3">
            <a:avLst>
              <a:gd name="adj1" fmla="val -149162"/>
            </a:avLst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</p:cxnSp>
      <p:sp>
        <p:nvSpPr>
          <p:cNvPr id="1003540" name="Line 20"/>
          <p:cNvSpPr>
            <a:spLocks noChangeShapeType="1"/>
          </p:cNvSpPr>
          <p:nvPr/>
        </p:nvSpPr>
        <p:spPr bwMode="auto">
          <a:xfrm>
            <a:off x="5483225" y="4906963"/>
            <a:ext cx="1049338" cy="1825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41" name="Line 21"/>
          <p:cNvSpPr>
            <a:spLocks noChangeShapeType="1"/>
          </p:cNvSpPr>
          <p:nvPr/>
        </p:nvSpPr>
        <p:spPr bwMode="auto">
          <a:xfrm flipV="1">
            <a:off x="6303963" y="3260725"/>
            <a:ext cx="838200" cy="439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42" name="Line 22"/>
          <p:cNvSpPr>
            <a:spLocks noChangeShapeType="1"/>
          </p:cNvSpPr>
          <p:nvPr/>
        </p:nvSpPr>
        <p:spPr bwMode="auto">
          <a:xfrm>
            <a:off x="5464175" y="2978150"/>
            <a:ext cx="606425" cy="8397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43" name="Line 23"/>
          <p:cNvSpPr>
            <a:spLocks noChangeShapeType="1"/>
          </p:cNvSpPr>
          <p:nvPr/>
        </p:nvSpPr>
        <p:spPr bwMode="auto">
          <a:xfrm flipV="1">
            <a:off x="6745288" y="4421188"/>
            <a:ext cx="923925" cy="520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44" name="Line 24"/>
          <p:cNvSpPr>
            <a:spLocks noChangeShapeType="1"/>
          </p:cNvSpPr>
          <p:nvPr/>
        </p:nvSpPr>
        <p:spPr bwMode="auto">
          <a:xfrm>
            <a:off x="5284788" y="2765425"/>
            <a:ext cx="1604962" cy="4413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45" name="Line 25"/>
          <p:cNvSpPr>
            <a:spLocks noChangeShapeType="1"/>
          </p:cNvSpPr>
          <p:nvPr/>
        </p:nvSpPr>
        <p:spPr bwMode="auto">
          <a:xfrm flipV="1">
            <a:off x="5430838" y="3829050"/>
            <a:ext cx="638175" cy="806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46" name="Line 26"/>
          <p:cNvSpPr>
            <a:spLocks noChangeShapeType="1"/>
          </p:cNvSpPr>
          <p:nvPr/>
        </p:nvSpPr>
        <p:spPr bwMode="auto">
          <a:xfrm flipH="1" flipV="1">
            <a:off x="7162800" y="3302000"/>
            <a:ext cx="444500" cy="8921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47" name="Line 27"/>
          <p:cNvSpPr>
            <a:spLocks noChangeShapeType="1"/>
          </p:cNvSpPr>
          <p:nvPr/>
        </p:nvSpPr>
        <p:spPr bwMode="auto">
          <a:xfrm flipV="1">
            <a:off x="6597650" y="3271838"/>
            <a:ext cx="546100" cy="15430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48" name="Oval 28"/>
          <p:cNvSpPr>
            <a:spLocks noChangeArrowheads="1"/>
          </p:cNvSpPr>
          <p:nvPr/>
        </p:nvSpPr>
        <p:spPr bwMode="auto">
          <a:xfrm>
            <a:off x="5060950" y="2525713"/>
            <a:ext cx="503238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03549" name="Oval 29"/>
          <p:cNvSpPr>
            <a:spLocks noChangeArrowheads="1"/>
          </p:cNvSpPr>
          <p:nvPr/>
        </p:nvSpPr>
        <p:spPr bwMode="auto">
          <a:xfrm>
            <a:off x="5829300" y="3576638"/>
            <a:ext cx="503238" cy="503237"/>
          </a:xfrm>
          <a:prstGeom prst="ellipse">
            <a:avLst/>
          </a:prstGeom>
          <a:gradFill rotWithShape="1">
            <a:gsLst>
              <a:gs pos="0">
                <a:srgbClr val="FF3399"/>
              </a:gs>
              <a:gs pos="100000">
                <a:srgbClr val="FF3399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03550" name="Oval 30"/>
          <p:cNvSpPr>
            <a:spLocks noChangeArrowheads="1"/>
          </p:cNvSpPr>
          <p:nvPr/>
        </p:nvSpPr>
        <p:spPr bwMode="auto">
          <a:xfrm>
            <a:off x="6891338" y="2997200"/>
            <a:ext cx="503237" cy="50323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03551" name="Oval 31"/>
          <p:cNvSpPr>
            <a:spLocks noChangeArrowheads="1"/>
          </p:cNvSpPr>
          <p:nvPr/>
        </p:nvSpPr>
        <p:spPr bwMode="auto">
          <a:xfrm>
            <a:off x="4989513" y="4605338"/>
            <a:ext cx="503237" cy="503237"/>
          </a:xfrm>
          <a:prstGeom prst="ellipse">
            <a:avLst/>
          </a:prstGeom>
          <a:gradFill rotWithShape="1">
            <a:gsLst>
              <a:gs pos="0">
                <a:srgbClr val="FF3399"/>
              </a:gs>
              <a:gs pos="100000">
                <a:srgbClr val="FF3399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03552" name="Oval 32"/>
          <p:cNvSpPr>
            <a:spLocks noChangeArrowheads="1"/>
          </p:cNvSpPr>
          <p:nvPr/>
        </p:nvSpPr>
        <p:spPr bwMode="auto">
          <a:xfrm>
            <a:off x="6272213" y="4805363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03553" name="Oval 33"/>
          <p:cNvSpPr>
            <a:spLocks noChangeArrowheads="1"/>
          </p:cNvSpPr>
          <p:nvPr/>
        </p:nvSpPr>
        <p:spPr bwMode="auto">
          <a:xfrm>
            <a:off x="7427913" y="4154488"/>
            <a:ext cx="503237" cy="5032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003554" name="AutoShape 34"/>
          <p:cNvCxnSpPr>
            <a:cxnSpLocks noChangeShapeType="1"/>
            <a:stCxn id="1003551" idx="5"/>
            <a:endCxn id="1003553" idx="4"/>
          </p:cNvCxnSpPr>
          <p:nvPr/>
        </p:nvCxnSpPr>
        <p:spPr bwMode="auto">
          <a:xfrm rot="5400000" flipH="1" flipV="1">
            <a:off x="6361112" y="3716338"/>
            <a:ext cx="377825" cy="2260600"/>
          </a:xfrm>
          <a:prstGeom prst="curvedConnector3">
            <a:avLst>
              <a:gd name="adj1" fmla="val -154625"/>
            </a:avLst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003555" name="Freeform 35"/>
          <p:cNvSpPr>
            <a:spLocks/>
          </p:cNvSpPr>
          <p:nvPr/>
        </p:nvSpPr>
        <p:spPr bwMode="auto">
          <a:xfrm>
            <a:off x="4572000" y="2185988"/>
            <a:ext cx="3143250" cy="2165350"/>
          </a:xfrm>
          <a:custGeom>
            <a:avLst/>
            <a:gdLst/>
            <a:ahLst/>
            <a:cxnLst>
              <a:cxn ang="0">
                <a:pos x="298" y="34"/>
              </a:cxn>
              <a:cxn ang="0">
                <a:pos x="0" y="424"/>
              </a:cxn>
              <a:cxn ang="0">
                <a:pos x="285" y="782"/>
              </a:cxn>
              <a:cxn ang="0">
                <a:pos x="788" y="1364"/>
              </a:cxn>
              <a:cxn ang="0">
                <a:pos x="1318" y="1212"/>
              </a:cxn>
              <a:cxn ang="0">
                <a:pos x="1934" y="921"/>
              </a:cxn>
              <a:cxn ang="0">
                <a:pos x="1980" y="285"/>
              </a:cxn>
              <a:cxn ang="0">
                <a:pos x="1219" y="0"/>
              </a:cxn>
              <a:cxn ang="0">
                <a:pos x="298" y="34"/>
              </a:cxn>
            </a:cxnLst>
            <a:rect l="0" t="0" r="r" b="b"/>
            <a:pathLst>
              <a:path w="1980" h="1364">
                <a:moveTo>
                  <a:pt x="298" y="34"/>
                </a:moveTo>
                <a:lnTo>
                  <a:pt x="0" y="424"/>
                </a:lnTo>
                <a:lnTo>
                  <a:pt x="285" y="782"/>
                </a:lnTo>
                <a:lnTo>
                  <a:pt x="788" y="1364"/>
                </a:lnTo>
                <a:lnTo>
                  <a:pt x="1318" y="1212"/>
                </a:lnTo>
                <a:lnTo>
                  <a:pt x="1934" y="921"/>
                </a:lnTo>
                <a:lnTo>
                  <a:pt x="1980" y="285"/>
                </a:lnTo>
                <a:lnTo>
                  <a:pt x="1219" y="0"/>
                </a:lnTo>
                <a:lnTo>
                  <a:pt x="298" y="34"/>
                </a:lnTo>
                <a:close/>
              </a:path>
            </a:pathLst>
          </a:custGeom>
          <a:noFill/>
          <a:ln w="76200" cap="flat" cmpd="sng">
            <a:solidFill>
              <a:srgbClr val="FF33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03556" name="Freeform 36"/>
          <p:cNvSpPr>
            <a:spLocks/>
          </p:cNvSpPr>
          <p:nvPr/>
        </p:nvSpPr>
        <p:spPr bwMode="auto">
          <a:xfrm>
            <a:off x="4699000" y="3900488"/>
            <a:ext cx="3530600" cy="2038350"/>
          </a:xfrm>
          <a:custGeom>
            <a:avLst/>
            <a:gdLst/>
            <a:ahLst/>
            <a:cxnLst>
              <a:cxn ang="0">
                <a:pos x="66" y="417"/>
              </a:cxn>
              <a:cxn ang="0">
                <a:pos x="0" y="715"/>
              </a:cxn>
              <a:cxn ang="0">
                <a:pos x="245" y="1026"/>
              </a:cxn>
              <a:cxn ang="0">
                <a:pos x="880" y="1284"/>
              </a:cxn>
              <a:cxn ang="0">
                <a:pos x="1410" y="1277"/>
              </a:cxn>
              <a:cxn ang="0">
                <a:pos x="1920" y="1019"/>
              </a:cxn>
              <a:cxn ang="0">
                <a:pos x="2145" y="635"/>
              </a:cxn>
              <a:cxn ang="0">
                <a:pos x="2224" y="159"/>
              </a:cxn>
              <a:cxn ang="0">
                <a:pos x="2019" y="0"/>
              </a:cxn>
              <a:cxn ang="0">
                <a:pos x="1622" y="119"/>
              </a:cxn>
              <a:cxn ang="0">
                <a:pos x="1351" y="351"/>
              </a:cxn>
              <a:cxn ang="0">
                <a:pos x="834" y="456"/>
              </a:cxn>
              <a:cxn ang="0">
                <a:pos x="377" y="331"/>
              </a:cxn>
              <a:cxn ang="0">
                <a:pos x="185" y="304"/>
              </a:cxn>
              <a:cxn ang="0">
                <a:pos x="66" y="417"/>
              </a:cxn>
            </a:cxnLst>
            <a:rect l="0" t="0" r="r" b="b"/>
            <a:pathLst>
              <a:path w="2224" h="1284">
                <a:moveTo>
                  <a:pt x="66" y="417"/>
                </a:moveTo>
                <a:lnTo>
                  <a:pt x="0" y="715"/>
                </a:lnTo>
                <a:lnTo>
                  <a:pt x="245" y="1026"/>
                </a:lnTo>
                <a:lnTo>
                  <a:pt x="880" y="1284"/>
                </a:lnTo>
                <a:lnTo>
                  <a:pt x="1410" y="1277"/>
                </a:lnTo>
                <a:lnTo>
                  <a:pt x="1920" y="1019"/>
                </a:lnTo>
                <a:lnTo>
                  <a:pt x="2145" y="635"/>
                </a:lnTo>
                <a:lnTo>
                  <a:pt x="2224" y="159"/>
                </a:lnTo>
                <a:lnTo>
                  <a:pt x="2019" y="0"/>
                </a:lnTo>
                <a:lnTo>
                  <a:pt x="1622" y="119"/>
                </a:lnTo>
                <a:lnTo>
                  <a:pt x="1351" y="351"/>
                </a:lnTo>
                <a:lnTo>
                  <a:pt x="834" y="456"/>
                </a:lnTo>
                <a:lnTo>
                  <a:pt x="377" y="331"/>
                </a:lnTo>
                <a:lnTo>
                  <a:pt x="185" y="304"/>
                </a:lnTo>
                <a:lnTo>
                  <a:pt x="66" y="417"/>
                </a:lnTo>
                <a:close/>
              </a:path>
            </a:pathLst>
          </a:custGeom>
          <a:noFill/>
          <a:ln w="76200" cap="flat" cmpd="sng">
            <a:solidFill>
              <a:srgbClr val="FF33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1003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1003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decel="100000"/>
                                        <p:tgtEl>
                                          <p:spTgt spid="1003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decel="100000"/>
                                        <p:tgtEl>
                                          <p:spTgt spid="1003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decel="100000"/>
                                        <p:tgtEl>
                                          <p:spTgt spid="1003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decel="100000"/>
                                        <p:tgtEl>
                                          <p:spTgt spid="1003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decel="100000"/>
                                        <p:tgtEl>
                                          <p:spTgt spid="1003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decel="100000"/>
                                        <p:tgtEl>
                                          <p:spTgt spid="1003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decel="100000"/>
                                        <p:tgtEl>
                                          <p:spTgt spid="100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decel="100000"/>
                                        <p:tgtEl>
                                          <p:spTgt spid="100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decel="100000"/>
                                        <p:tgtEl>
                                          <p:spTgt spid="1003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decel="100000"/>
                                        <p:tgtEl>
                                          <p:spTgt spid="1003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decel="100000"/>
                                        <p:tgtEl>
                                          <p:spTgt spid="1003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decel="100000"/>
                                        <p:tgtEl>
                                          <p:spTgt spid="1003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decel="100000"/>
                                        <p:tgtEl>
                                          <p:spTgt spid="1003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decel="100000"/>
                                        <p:tgtEl>
                                          <p:spTgt spid="1003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decel="100000"/>
                                        <p:tgtEl>
                                          <p:spTgt spid="1003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decel="100000"/>
                                        <p:tgtEl>
                                          <p:spTgt spid="1003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decel="100000"/>
                                        <p:tgtEl>
                                          <p:spTgt spid="1003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decel="100000"/>
                                        <p:tgtEl>
                                          <p:spTgt spid="1003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decel="100000"/>
                                        <p:tgtEl>
                                          <p:spTgt spid="100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decel="100000"/>
                                        <p:tgtEl>
                                          <p:spTgt spid="100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 decel="100000"/>
                                        <p:tgtEl>
                                          <p:spTgt spid="100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10035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100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100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26" grpId="0" animBg="1"/>
      <p:bldP spid="1003540" grpId="0" animBg="1"/>
      <p:bldP spid="1003543" grpId="0" animBg="1"/>
      <p:bldP spid="1003545" grpId="0" animBg="1"/>
      <p:bldP spid="1003546" grpId="0" animBg="1"/>
      <p:bldP spid="1003547" grpId="0" animBg="1"/>
      <p:bldP spid="1003551" grpId="0" animBg="1"/>
      <p:bldP spid="1003552" grpId="0" animBg="1"/>
      <p:bldP spid="1003553" grpId="0" animBg="1"/>
      <p:bldP spid="1003555" grpId="0" animBg="1"/>
      <p:bldP spid="100355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E237-113B-4025-8819-A335EE55F49A}" type="slidenum">
              <a:rPr lang="zh-TW" altLang="en-US"/>
              <a:pPr/>
              <a:t>58</a:t>
            </a:fld>
            <a:endParaRPr lang="en-US" altLang="zh-TW"/>
          </a:p>
        </p:txBody>
      </p:sp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 linear-time algorithm</a:t>
            </a:r>
          </a:p>
        </p:txBody>
      </p:sp>
      <p:sp>
        <p:nvSpPr>
          <p:cNvPr id="99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smtClean="0">
                <a:solidFill>
                  <a:srgbClr val="FF0000"/>
                </a:solidFill>
              </a:rPr>
              <a:t>Step 1</a:t>
            </a:r>
            <a:r>
              <a:rPr lang="en-US" altLang="zh-TW" smtClean="0">
                <a:solidFill>
                  <a:srgbClr val="FF0000"/>
                </a:solidFill>
              </a:rPr>
              <a:t>:</a:t>
            </a:r>
            <a:r>
              <a:rPr lang="en-US" altLang="zh-TW" smtClean="0"/>
              <a:t> Run </a:t>
            </a:r>
            <a:r>
              <a:rPr lang="en-US" altLang="zh-TW"/>
              <a:t>DFS on </a:t>
            </a:r>
            <a:r>
              <a:rPr lang="en-US" altLang="zh-TW" i="1"/>
              <a:t>G</a:t>
            </a:r>
            <a:r>
              <a:rPr lang="en-US" altLang="zh-TW"/>
              <a:t> to obtain the finish time </a:t>
            </a:r>
            <a:r>
              <a:rPr lang="en-US" altLang="zh-TW" i="1"/>
              <a:t>f</a:t>
            </a:r>
            <a:r>
              <a:rPr lang="en-US" altLang="zh-TW"/>
              <a:t>[</a:t>
            </a:r>
            <a:r>
              <a:rPr lang="en-US" altLang="zh-TW" i="1"/>
              <a:t>v</a:t>
            </a:r>
            <a:r>
              <a:rPr lang="en-US" altLang="zh-TW"/>
              <a:t>] of each node of </a:t>
            </a:r>
            <a:r>
              <a:rPr lang="en-US" altLang="zh-TW" i="1"/>
              <a:t>G</a:t>
            </a:r>
            <a:r>
              <a:rPr lang="en-US" altLang="zh-TW" smtClean="0"/>
              <a:t>.</a:t>
            </a:r>
          </a:p>
          <a:p>
            <a:pPr>
              <a:lnSpc>
                <a:spcPct val="90000"/>
              </a:lnSpc>
            </a:pPr>
            <a:endParaRPr lang="en-US" altLang="zh-TW"/>
          </a:p>
          <a:p>
            <a:pPr>
              <a:lnSpc>
                <a:spcPct val="90000"/>
              </a:lnSpc>
            </a:pPr>
            <a:r>
              <a:rPr lang="en-US" altLang="zh-TW" sz="2800" smtClean="0">
                <a:solidFill>
                  <a:srgbClr val="FF0000"/>
                </a:solidFill>
              </a:rPr>
              <a:t>Step 2</a:t>
            </a:r>
            <a:r>
              <a:rPr lang="en-US" altLang="zh-TW" smtClean="0"/>
              <a:t>: Run </a:t>
            </a:r>
            <a:r>
              <a:rPr lang="en-US" altLang="zh-TW"/>
              <a:t>DFS on the </a:t>
            </a:r>
            <a:r>
              <a:rPr lang="en-US" altLang="zh-TW">
                <a:solidFill>
                  <a:srgbClr val="FF0000"/>
                </a:solidFill>
              </a:rPr>
              <a:t>transpose</a:t>
            </a:r>
            <a:r>
              <a:rPr lang="en-US" altLang="zh-TW"/>
              <a:t> of </a:t>
            </a:r>
            <a:r>
              <a:rPr lang="en-US" altLang="zh-TW" i="1"/>
              <a:t>G </a:t>
            </a:r>
            <a:r>
              <a:rPr lang="en-US" altLang="zh-TW"/>
              <a:t>where the nodes of </a:t>
            </a:r>
            <a:r>
              <a:rPr lang="en-US" altLang="zh-TW" i="1"/>
              <a:t>G</a:t>
            </a:r>
            <a:r>
              <a:rPr lang="en-US" altLang="zh-TW"/>
              <a:t> are processed in the </a:t>
            </a:r>
            <a:r>
              <a:rPr lang="en-US" altLang="zh-TW">
                <a:solidFill>
                  <a:srgbClr val="FF0000"/>
                </a:solidFill>
              </a:rPr>
              <a:t>decreasing</a:t>
            </a:r>
            <a:r>
              <a:rPr lang="en-US" altLang="zh-TW"/>
              <a:t> order of</a:t>
            </a:r>
            <a:r>
              <a:rPr lang="en-US" altLang="zh-TW" i="1"/>
              <a:t> </a:t>
            </a:r>
            <a:r>
              <a:rPr lang="en-US" altLang="zh-TW"/>
              <a:t>their finish time</a:t>
            </a:r>
            <a:r>
              <a:rPr lang="en-US" altLang="zh-TW" smtClean="0"/>
              <a:t>.</a:t>
            </a:r>
          </a:p>
          <a:p>
            <a:pPr>
              <a:lnSpc>
                <a:spcPct val="90000"/>
              </a:lnSpc>
              <a:buNone/>
            </a:pPr>
            <a:endParaRPr lang="en-US" altLang="zh-TW"/>
          </a:p>
          <a:p>
            <a:pPr>
              <a:lnSpc>
                <a:spcPct val="90000"/>
              </a:lnSpc>
            </a:pPr>
            <a:r>
              <a:rPr lang="en-US" altLang="zh-TW"/>
              <a:t>The resulting partition of nodes by the second DFS forms the strongly connected components of </a:t>
            </a:r>
            <a:r>
              <a:rPr lang="en-US" altLang="zh-TW" i="1"/>
              <a:t>G</a:t>
            </a:r>
            <a:r>
              <a:rPr lang="en-US" altLang="zh-TW"/>
              <a:t>.</a:t>
            </a:r>
            <a:endParaRPr lang="en-US" altLang="zh-TW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http://www.sampo.com.tw/upload/2009090812465862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2095500"/>
            <a:ext cx="3810000" cy="47625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7737-7E65-4D0E-AF02-BEDB7134E06E}" type="slidenum">
              <a:rPr lang="zh-TW" altLang="en-US"/>
              <a:pPr/>
              <a:t>59</a:t>
            </a:fld>
            <a:endParaRPr lang="en-US" altLang="zh-TW"/>
          </a:p>
        </p:txBody>
      </p:sp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「強連通元件」的難度</a:t>
            </a:r>
            <a:endParaRPr lang="en-US" altLang="zh-TW"/>
          </a:p>
        </p:txBody>
      </p:sp>
      <p:sp>
        <p:nvSpPr>
          <p:cNvPr id="1483779" name="AutoShape 3"/>
          <p:cNvSpPr>
            <a:spLocks noChangeArrowheads="1"/>
          </p:cNvSpPr>
          <p:nvPr/>
        </p:nvSpPr>
        <p:spPr bwMode="auto">
          <a:xfrm>
            <a:off x="1042988" y="3018972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483780" name="AutoShape 4"/>
          <p:cNvSpPr>
            <a:spLocks noChangeArrowheads="1"/>
          </p:cNvSpPr>
          <p:nvPr/>
        </p:nvSpPr>
        <p:spPr bwMode="auto">
          <a:xfrm flipV="1">
            <a:off x="1042988" y="43656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1483798" name="AutoShape 22"/>
          <p:cNvSpPr>
            <a:spLocks noChangeArrowheads="1"/>
          </p:cNvSpPr>
          <p:nvPr/>
        </p:nvSpPr>
        <p:spPr bwMode="auto">
          <a:xfrm>
            <a:off x="1042988" y="2205038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66" y="3789041"/>
            <a:ext cx="2769870" cy="24955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7" y="4685899"/>
            <a:ext cx="2779395" cy="2419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0.12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83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4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4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8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779" grpId="0" animBg="1"/>
      <p:bldP spid="148379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2E062-107C-46CF-A187-C09439ED437D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Examples</a:t>
            </a:r>
          </a:p>
        </p:txBody>
      </p:sp>
      <p:grpSp>
        <p:nvGrpSpPr>
          <p:cNvPr id="2" name="Group 160"/>
          <p:cNvGrpSpPr>
            <a:grpSpLocks/>
          </p:cNvGrpSpPr>
          <p:nvPr/>
        </p:nvGrpSpPr>
        <p:grpSpPr bwMode="auto">
          <a:xfrm>
            <a:off x="1419225" y="2301875"/>
            <a:ext cx="2941638" cy="2782888"/>
            <a:chOff x="894" y="1450"/>
            <a:chExt cx="1853" cy="1753"/>
          </a:xfrm>
        </p:grpSpPr>
        <p:sp>
          <p:nvSpPr>
            <p:cNvPr id="945154" name="Line 2"/>
            <p:cNvSpPr>
              <a:spLocks noChangeShapeType="1"/>
            </p:cNvSpPr>
            <p:nvPr/>
          </p:nvSpPr>
          <p:spPr bwMode="auto">
            <a:xfrm>
              <a:off x="1583" y="2283"/>
              <a:ext cx="297" cy="74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5156" name="Line 4"/>
            <p:cNvSpPr>
              <a:spLocks noChangeShapeType="1"/>
            </p:cNvSpPr>
            <p:nvPr/>
          </p:nvSpPr>
          <p:spPr bwMode="auto">
            <a:xfrm>
              <a:off x="1099" y="1602"/>
              <a:ext cx="483" cy="67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5157" name="Line 5"/>
            <p:cNvSpPr>
              <a:spLocks noChangeShapeType="1"/>
            </p:cNvSpPr>
            <p:nvPr/>
          </p:nvSpPr>
          <p:spPr bwMode="auto">
            <a:xfrm flipV="1">
              <a:off x="1854" y="2643"/>
              <a:ext cx="728" cy="40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5158" name="Line 6"/>
            <p:cNvSpPr>
              <a:spLocks noChangeShapeType="1"/>
            </p:cNvSpPr>
            <p:nvPr/>
          </p:nvSpPr>
          <p:spPr bwMode="auto">
            <a:xfrm>
              <a:off x="1086" y="1609"/>
              <a:ext cx="1164" cy="29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5159" name="Line 7"/>
            <p:cNvSpPr>
              <a:spLocks noChangeShapeType="1"/>
            </p:cNvSpPr>
            <p:nvPr/>
          </p:nvSpPr>
          <p:spPr bwMode="auto">
            <a:xfrm flipV="1">
              <a:off x="1033" y="2264"/>
              <a:ext cx="555" cy="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5160" name="Line 8"/>
            <p:cNvSpPr>
              <a:spLocks noChangeShapeType="1"/>
            </p:cNvSpPr>
            <p:nvPr/>
          </p:nvSpPr>
          <p:spPr bwMode="auto">
            <a:xfrm flipH="1" flipV="1">
              <a:off x="2257" y="1899"/>
              <a:ext cx="345" cy="7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5161" name="Line 9"/>
            <p:cNvSpPr>
              <a:spLocks noChangeShapeType="1"/>
            </p:cNvSpPr>
            <p:nvPr/>
          </p:nvSpPr>
          <p:spPr bwMode="auto">
            <a:xfrm flipV="1">
              <a:off x="1868" y="1888"/>
              <a:ext cx="383" cy="115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5162" name="Oval 10"/>
            <p:cNvSpPr>
              <a:spLocks noChangeArrowheads="1"/>
            </p:cNvSpPr>
            <p:nvPr/>
          </p:nvSpPr>
          <p:spPr bwMode="auto">
            <a:xfrm>
              <a:off x="939" y="145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45163" name="Oval 11"/>
            <p:cNvSpPr>
              <a:spLocks noChangeArrowheads="1"/>
            </p:cNvSpPr>
            <p:nvPr/>
          </p:nvSpPr>
          <p:spPr bwMode="auto">
            <a:xfrm>
              <a:off x="1423" y="2112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945164" name="Oval 12"/>
            <p:cNvSpPr>
              <a:spLocks noChangeArrowheads="1"/>
            </p:cNvSpPr>
            <p:nvPr/>
          </p:nvSpPr>
          <p:spPr bwMode="auto">
            <a:xfrm>
              <a:off x="2092" y="1747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945165" name="Oval 13"/>
            <p:cNvSpPr>
              <a:spLocks noChangeArrowheads="1"/>
            </p:cNvSpPr>
            <p:nvPr/>
          </p:nvSpPr>
          <p:spPr bwMode="auto">
            <a:xfrm>
              <a:off x="894" y="276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945166" name="Oval 14"/>
            <p:cNvSpPr>
              <a:spLocks noChangeArrowheads="1"/>
            </p:cNvSpPr>
            <p:nvPr/>
          </p:nvSpPr>
          <p:spPr bwMode="auto">
            <a:xfrm>
              <a:off x="1702" y="288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945167" name="Oval 15"/>
            <p:cNvSpPr>
              <a:spLocks noChangeArrowheads="1"/>
            </p:cNvSpPr>
            <p:nvPr/>
          </p:nvSpPr>
          <p:spPr bwMode="auto">
            <a:xfrm>
              <a:off x="2430" y="247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6</a:t>
              </a:r>
            </a:p>
          </p:txBody>
        </p:sp>
      </p:grpSp>
      <p:pic>
        <p:nvPicPr>
          <p:cNvPr id="4" name="圖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054886"/>
            <a:ext cx="651510" cy="4914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" y="5610225"/>
            <a:ext cx="5494020" cy="546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0088-8E66-4090-962E-B093B516830E}" type="slidenum">
              <a:rPr lang="zh-TW" altLang="en-US"/>
              <a:pPr/>
              <a:t>60</a:t>
            </a:fld>
            <a:endParaRPr lang="en-US" altLang="zh-TW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We are done!!</a:t>
            </a:r>
          </a:p>
        </p:txBody>
      </p:sp>
      <p:sp>
        <p:nvSpPr>
          <p:cNvPr id="100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Depth-first search on graph</a:t>
            </a:r>
          </a:p>
          <a:p>
            <a:pPr lvl="1"/>
            <a:r>
              <a:rPr lang="en-US" altLang="zh-TW"/>
              <a:t>Connected components</a:t>
            </a:r>
          </a:p>
          <a:p>
            <a:pPr lvl="1"/>
            <a:r>
              <a:rPr lang="en-US" altLang="zh-TW"/>
              <a:t>Topological sort</a:t>
            </a:r>
          </a:p>
          <a:p>
            <a:pPr lvl="1"/>
            <a:r>
              <a:rPr lang="en-US" altLang="zh-TW"/>
              <a:t>Strongly connected </a:t>
            </a:r>
            <a:r>
              <a:rPr lang="en-US" altLang="zh-TW" smtClean="0"/>
              <a:t>components</a:t>
            </a:r>
          </a:p>
          <a:p>
            <a:pPr marL="0" indent="0">
              <a:buNone/>
            </a:pPr>
            <a:endParaRPr lang="en-US" altLang="zh-TW" smtClean="0"/>
          </a:p>
        </p:txBody>
      </p:sp>
      <p:pic>
        <p:nvPicPr>
          <p:cNvPr id="1005572" name="Picture 4" descr="AG00293_"/>
          <p:cNvPicPr>
            <a:picLocks noGrp="1" noChangeAspect="1" noChangeArrowheads="1" noCrop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76256" y="764704"/>
            <a:ext cx="1657350" cy="181927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4680D-8574-442F-8806-CBECFDEDD552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93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692696"/>
            <a:ext cx="7543800" cy="1044029"/>
          </a:xfrm>
        </p:spPr>
        <p:txBody>
          <a:bodyPr>
            <a:normAutofit fontScale="90000"/>
          </a:bodyPr>
          <a:lstStyle/>
          <a:p>
            <a:r>
              <a:rPr lang="zh-TW" altLang="en-US" smtClean="0"/>
              <a:t>一種表示法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/>
              <a:t>adjacency </a:t>
            </a:r>
            <a:r>
              <a:rPr lang="en-US" altLang="zh-TW">
                <a:solidFill>
                  <a:srgbClr val="FF0000"/>
                </a:solidFill>
              </a:rPr>
              <a:t>matrix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419225" y="2301875"/>
            <a:ext cx="2941638" cy="2782888"/>
            <a:chOff x="894" y="1450"/>
            <a:chExt cx="1853" cy="1753"/>
          </a:xfrm>
        </p:grpSpPr>
        <p:sp>
          <p:nvSpPr>
            <p:cNvPr id="939012" name="Line 4"/>
            <p:cNvSpPr>
              <a:spLocks noChangeShapeType="1"/>
            </p:cNvSpPr>
            <p:nvPr/>
          </p:nvSpPr>
          <p:spPr bwMode="auto">
            <a:xfrm>
              <a:off x="1583" y="2283"/>
              <a:ext cx="297" cy="74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39013" name="Line 5"/>
            <p:cNvSpPr>
              <a:spLocks noChangeShapeType="1"/>
            </p:cNvSpPr>
            <p:nvPr/>
          </p:nvSpPr>
          <p:spPr bwMode="auto">
            <a:xfrm>
              <a:off x="1099" y="1602"/>
              <a:ext cx="483" cy="67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39014" name="Line 6"/>
            <p:cNvSpPr>
              <a:spLocks noChangeShapeType="1"/>
            </p:cNvSpPr>
            <p:nvPr/>
          </p:nvSpPr>
          <p:spPr bwMode="auto">
            <a:xfrm flipV="1">
              <a:off x="1854" y="2643"/>
              <a:ext cx="728" cy="40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39015" name="Line 7"/>
            <p:cNvSpPr>
              <a:spLocks noChangeShapeType="1"/>
            </p:cNvSpPr>
            <p:nvPr/>
          </p:nvSpPr>
          <p:spPr bwMode="auto">
            <a:xfrm>
              <a:off x="1086" y="1609"/>
              <a:ext cx="1164" cy="29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39016" name="Line 8"/>
            <p:cNvSpPr>
              <a:spLocks noChangeShapeType="1"/>
            </p:cNvSpPr>
            <p:nvPr/>
          </p:nvSpPr>
          <p:spPr bwMode="auto">
            <a:xfrm flipV="1">
              <a:off x="1033" y="2264"/>
              <a:ext cx="555" cy="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39017" name="Line 9"/>
            <p:cNvSpPr>
              <a:spLocks noChangeShapeType="1"/>
            </p:cNvSpPr>
            <p:nvPr/>
          </p:nvSpPr>
          <p:spPr bwMode="auto">
            <a:xfrm flipH="1" flipV="1">
              <a:off x="2257" y="1899"/>
              <a:ext cx="345" cy="7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39018" name="Line 10"/>
            <p:cNvSpPr>
              <a:spLocks noChangeShapeType="1"/>
            </p:cNvSpPr>
            <p:nvPr/>
          </p:nvSpPr>
          <p:spPr bwMode="auto">
            <a:xfrm flipV="1">
              <a:off x="1868" y="1888"/>
              <a:ext cx="383" cy="115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39019" name="Oval 11"/>
            <p:cNvSpPr>
              <a:spLocks noChangeArrowheads="1"/>
            </p:cNvSpPr>
            <p:nvPr/>
          </p:nvSpPr>
          <p:spPr bwMode="auto">
            <a:xfrm>
              <a:off x="939" y="145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39020" name="Oval 12"/>
            <p:cNvSpPr>
              <a:spLocks noChangeArrowheads="1"/>
            </p:cNvSpPr>
            <p:nvPr/>
          </p:nvSpPr>
          <p:spPr bwMode="auto">
            <a:xfrm>
              <a:off x="1423" y="2112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939021" name="Oval 13"/>
            <p:cNvSpPr>
              <a:spLocks noChangeArrowheads="1"/>
            </p:cNvSpPr>
            <p:nvPr/>
          </p:nvSpPr>
          <p:spPr bwMode="auto">
            <a:xfrm>
              <a:off x="2092" y="1747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939022" name="Oval 14"/>
            <p:cNvSpPr>
              <a:spLocks noChangeArrowheads="1"/>
            </p:cNvSpPr>
            <p:nvPr/>
          </p:nvSpPr>
          <p:spPr bwMode="auto">
            <a:xfrm>
              <a:off x="894" y="276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939023" name="Oval 15"/>
            <p:cNvSpPr>
              <a:spLocks noChangeArrowheads="1"/>
            </p:cNvSpPr>
            <p:nvPr/>
          </p:nvSpPr>
          <p:spPr bwMode="auto">
            <a:xfrm>
              <a:off x="1702" y="288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939024" name="Oval 16"/>
            <p:cNvSpPr>
              <a:spLocks noChangeArrowheads="1"/>
            </p:cNvSpPr>
            <p:nvPr/>
          </p:nvSpPr>
          <p:spPr bwMode="auto">
            <a:xfrm>
              <a:off x="2430" y="247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6</a:t>
              </a:r>
            </a:p>
          </p:txBody>
        </p:sp>
      </p:grpSp>
      <p:graphicFrame>
        <p:nvGraphicFramePr>
          <p:cNvPr id="939100" name="Group 92"/>
          <p:cNvGraphicFramePr>
            <a:graphicFrameLocks noGrp="1"/>
          </p:cNvGraphicFramePr>
          <p:nvPr>
            <p:ph idx="1"/>
          </p:nvPr>
        </p:nvGraphicFramePr>
        <p:xfrm>
          <a:off x="4649788" y="2379663"/>
          <a:ext cx="4191000" cy="2788800"/>
        </p:xfrm>
        <a:graphic>
          <a:graphicData uri="http://schemas.openxmlformats.org/drawingml/2006/table">
            <a:tbl>
              <a:tblPr/>
              <a:tblGrid>
                <a:gridCol w="6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4" name="文字方塊 83"/>
          <p:cNvSpPr txBox="1"/>
          <p:nvPr>
            <p:custDataLst>
              <p:tags r:id="rId1"/>
            </p:custDataLst>
          </p:nvPr>
        </p:nvSpPr>
        <p:spPr>
          <a:xfrm>
            <a:off x="7350125" y="5635625"/>
            <a:ext cx="508000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TW" altLang="en-US" sz="1600">
              <a:latin typeface="Courier New"/>
            </a:endParaRPr>
          </a:p>
        </p:txBody>
      </p:sp>
      <p:pic>
        <p:nvPicPr>
          <p:cNvPr id="85" name="圖片 84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7380312" y="5517232"/>
            <a:ext cx="1440180" cy="272415"/>
          </a:xfrm>
          <a:prstGeom prst="rect">
            <a:avLst/>
          </a:prstGeom>
        </p:spPr>
      </p:pic>
      <p:pic>
        <p:nvPicPr>
          <p:cNvPr id="87" name="圖片 8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4572000" y="5517232"/>
            <a:ext cx="2249805" cy="862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6C8EC-5967-4B0A-8B92-84ECECB30B50}" type="slidenum">
              <a:rPr lang="zh-TW" altLang="en-US"/>
              <a:pPr/>
              <a:t>8</a:t>
            </a:fld>
            <a:endParaRPr lang="en-US" altLang="zh-TW"/>
          </a:p>
        </p:txBody>
      </p:sp>
      <p:sp>
        <p:nvSpPr>
          <p:cNvPr id="941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另一種表示法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/>
              <a:t>adjacency </a:t>
            </a:r>
            <a:r>
              <a:rPr lang="en-US" altLang="zh-TW">
                <a:solidFill>
                  <a:srgbClr val="FF0000"/>
                </a:solidFill>
              </a:rPr>
              <a:t>list</a:t>
            </a:r>
          </a:p>
        </p:txBody>
      </p:sp>
      <p:sp>
        <p:nvSpPr>
          <p:cNvPr id="941141" name="Rectangle 8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/>
              <a:t>1: </a:t>
            </a:r>
            <a:r>
              <a:rPr lang="en-US" altLang="zh-TW" dirty="0">
                <a:solidFill>
                  <a:srgbClr val="FF0000"/>
                </a:solidFill>
              </a:rPr>
              <a:t>2, 3</a:t>
            </a:r>
          </a:p>
          <a:p>
            <a:r>
              <a:rPr lang="en-US" altLang="zh-TW" dirty="0"/>
              <a:t>2: </a:t>
            </a:r>
            <a:r>
              <a:rPr lang="en-US" altLang="zh-TW" dirty="0">
                <a:solidFill>
                  <a:srgbClr val="FF0000"/>
                </a:solidFill>
              </a:rPr>
              <a:t>1, 4, 5</a:t>
            </a:r>
          </a:p>
          <a:p>
            <a:r>
              <a:rPr lang="en-US" altLang="zh-TW" dirty="0"/>
              <a:t>3: </a:t>
            </a:r>
            <a:r>
              <a:rPr lang="en-US" altLang="zh-TW" dirty="0">
                <a:solidFill>
                  <a:srgbClr val="FF0000"/>
                </a:solidFill>
              </a:rPr>
              <a:t>1, 4, 6</a:t>
            </a:r>
          </a:p>
          <a:p>
            <a:r>
              <a:rPr lang="en-US" altLang="zh-TW" dirty="0"/>
              <a:t>4: </a:t>
            </a:r>
            <a:r>
              <a:rPr lang="en-US" altLang="zh-TW" dirty="0">
                <a:solidFill>
                  <a:srgbClr val="FF0000"/>
                </a:solidFill>
              </a:rPr>
              <a:t>2, 3, 6</a:t>
            </a:r>
          </a:p>
          <a:p>
            <a:r>
              <a:rPr lang="en-US" altLang="zh-TW" dirty="0"/>
              <a:t>5: </a:t>
            </a:r>
            <a:r>
              <a:rPr lang="en-US" altLang="zh-TW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zh-TW" dirty="0"/>
              <a:t>6: </a:t>
            </a:r>
            <a:r>
              <a:rPr lang="en-US" altLang="zh-TW" dirty="0">
                <a:solidFill>
                  <a:srgbClr val="FF0000"/>
                </a:solidFill>
              </a:rPr>
              <a:t>3, 4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99592" y="2132856"/>
            <a:ext cx="2941638" cy="2782888"/>
            <a:chOff x="894" y="1450"/>
            <a:chExt cx="1853" cy="1753"/>
          </a:xfrm>
        </p:grpSpPr>
        <p:sp>
          <p:nvSpPr>
            <p:cNvPr id="941060" name="Line 4"/>
            <p:cNvSpPr>
              <a:spLocks noChangeShapeType="1"/>
            </p:cNvSpPr>
            <p:nvPr/>
          </p:nvSpPr>
          <p:spPr bwMode="auto">
            <a:xfrm>
              <a:off x="1583" y="2283"/>
              <a:ext cx="297" cy="74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1061" name="Line 5"/>
            <p:cNvSpPr>
              <a:spLocks noChangeShapeType="1"/>
            </p:cNvSpPr>
            <p:nvPr/>
          </p:nvSpPr>
          <p:spPr bwMode="auto">
            <a:xfrm>
              <a:off x="1099" y="1602"/>
              <a:ext cx="483" cy="67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1062" name="Line 6"/>
            <p:cNvSpPr>
              <a:spLocks noChangeShapeType="1"/>
            </p:cNvSpPr>
            <p:nvPr/>
          </p:nvSpPr>
          <p:spPr bwMode="auto">
            <a:xfrm flipV="1">
              <a:off x="1854" y="2643"/>
              <a:ext cx="728" cy="40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1063" name="Line 7"/>
            <p:cNvSpPr>
              <a:spLocks noChangeShapeType="1"/>
            </p:cNvSpPr>
            <p:nvPr/>
          </p:nvSpPr>
          <p:spPr bwMode="auto">
            <a:xfrm>
              <a:off x="1086" y="1609"/>
              <a:ext cx="1164" cy="29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1064" name="Line 8"/>
            <p:cNvSpPr>
              <a:spLocks noChangeShapeType="1"/>
            </p:cNvSpPr>
            <p:nvPr/>
          </p:nvSpPr>
          <p:spPr bwMode="auto">
            <a:xfrm flipV="1">
              <a:off x="1033" y="2264"/>
              <a:ext cx="555" cy="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1065" name="Line 9"/>
            <p:cNvSpPr>
              <a:spLocks noChangeShapeType="1"/>
            </p:cNvSpPr>
            <p:nvPr/>
          </p:nvSpPr>
          <p:spPr bwMode="auto">
            <a:xfrm flipH="1" flipV="1">
              <a:off x="2257" y="1899"/>
              <a:ext cx="345" cy="7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1066" name="Line 10"/>
            <p:cNvSpPr>
              <a:spLocks noChangeShapeType="1"/>
            </p:cNvSpPr>
            <p:nvPr/>
          </p:nvSpPr>
          <p:spPr bwMode="auto">
            <a:xfrm flipV="1">
              <a:off x="1868" y="1888"/>
              <a:ext cx="383" cy="115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941067" name="Oval 11"/>
            <p:cNvSpPr>
              <a:spLocks noChangeArrowheads="1"/>
            </p:cNvSpPr>
            <p:nvPr/>
          </p:nvSpPr>
          <p:spPr bwMode="auto">
            <a:xfrm>
              <a:off x="939" y="145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41068" name="Oval 12"/>
            <p:cNvSpPr>
              <a:spLocks noChangeArrowheads="1"/>
            </p:cNvSpPr>
            <p:nvPr/>
          </p:nvSpPr>
          <p:spPr bwMode="auto">
            <a:xfrm>
              <a:off x="1423" y="2112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941069" name="Oval 13"/>
            <p:cNvSpPr>
              <a:spLocks noChangeArrowheads="1"/>
            </p:cNvSpPr>
            <p:nvPr/>
          </p:nvSpPr>
          <p:spPr bwMode="auto">
            <a:xfrm>
              <a:off x="2092" y="1747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941070" name="Oval 14"/>
            <p:cNvSpPr>
              <a:spLocks noChangeArrowheads="1"/>
            </p:cNvSpPr>
            <p:nvPr/>
          </p:nvSpPr>
          <p:spPr bwMode="auto">
            <a:xfrm>
              <a:off x="894" y="2760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941071" name="Oval 15"/>
            <p:cNvSpPr>
              <a:spLocks noChangeArrowheads="1"/>
            </p:cNvSpPr>
            <p:nvPr/>
          </p:nvSpPr>
          <p:spPr bwMode="auto">
            <a:xfrm>
              <a:off x="1702" y="288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941072" name="Oval 16"/>
            <p:cNvSpPr>
              <a:spLocks noChangeArrowheads="1"/>
            </p:cNvSpPr>
            <p:nvPr/>
          </p:nvSpPr>
          <p:spPr bwMode="auto">
            <a:xfrm>
              <a:off x="2430" y="2476"/>
              <a:ext cx="317" cy="31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</a:rPr>
                <a:t>6</a:t>
              </a:r>
            </a:p>
          </p:txBody>
        </p:sp>
      </p:grpSp>
      <p:pic>
        <p:nvPicPr>
          <p:cNvPr id="87" name="圖片 8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3131840" y="5229200"/>
            <a:ext cx="2737862" cy="964426"/>
          </a:xfrm>
          <a:prstGeom prst="rect">
            <a:avLst/>
          </a:prstGeom>
        </p:spPr>
      </p:pic>
      <p:pic>
        <p:nvPicPr>
          <p:cNvPr id="90" name="圖片 8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6238536" y="5229199"/>
            <a:ext cx="2077880" cy="285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995BC-F6F2-4C78-AD93-3B4968EE5855}" type="slidenum">
              <a:rPr lang="zh-TW" altLang="en-US"/>
              <a:pPr/>
              <a:t>9</a:t>
            </a:fld>
            <a:endParaRPr lang="en-US" altLang="zh-TW"/>
          </a:p>
        </p:txBody>
      </p:sp>
      <p:sp>
        <p:nvSpPr>
          <p:cNvPr id="946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通常是後者</a:t>
            </a:r>
            <a:endParaRPr lang="en-US" altLang="zh-TW" dirty="0"/>
          </a:p>
        </p:txBody>
      </p:sp>
      <p:sp>
        <p:nvSpPr>
          <p:cNvPr id="94618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2780928"/>
            <a:ext cx="4402832" cy="3543672"/>
          </a:xfrm>
        </p:spPr>
        <p:txBody>
          <a:bodyPr/>
          <a:lstStyle/>
          <a:p>
            <a:r>
              <a:rPr lang="en-US" altLang="zh-TW" dirty="0" smtClean="0"/>
              <a:t>The input </a:t>
            </a:r>
            <a:r>
              <a:rPr lang="en-US" altLang="zh-TW" dirty="0"/>
              <a:t>graph given to </a:t>
            </a:r>
            <a:r>
              <a:rPr lang="en-US" altLang="zh-TW" dirty="0" smtClean="0"/>
              <a:t>an algorithm </a:t>
            </a:r>
            <a:r>
              <a:rPr lang="en-US" altLang="zh-TW" dirty="0"/>
              <a:t>is usually represented by an adjacency list.</a:t>
            </a:r>
          </a:p>
        </p:txBody>
      </p:sp>
      <p:pic>
        <p:nvPicPr>
          <p:cNvPr id="2050" name="Picture 2" descr="https://dab1nmslvvntp.cloudfront.net/wp-content/uploads/2015/05/1431391699Fotolia_64334859_Subscription_Monthly_M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080" y="3356992"/>
            <a:ext cx="2772791" cy="27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2cm}&#10;\begin{itemize}&#10;\item We usually use $G=(V,E)$ to denote that $G$ is a graph, where $V$&#10;consists of the nodes of $G$ and $E$ consists of the edges of $G$.&#10;&#10;\item We usually &#10;\begin{itemize}\item use $n$ to denote the number of nodes, i.e., the cardinality of $V$, and&#10;\item use $m$ to denote the number of edges, i.e., the cardinality of $E$.&#10;\end{itemize}&#10;&#10;\item The {\em degree} of a node is its number of neighbors. The {\em maximum degree} of a graph is its maximum degree over all of its nodes.&#10;\end{itemize}&#10;\end{minipage}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&#10;\usepackage{amsmath,color}&#10;\pagestyle{empty}&#10;\begin{document}&#10;&#10;\begin{minipage}{8cm}&#10;\begin{tabbing}&#10;\quad\=\quad\=\quad\=\quad\=\kill&#10;Algorithm DFS \{\\&#10;\&gt;for $i=1$ to $n$\\&#10;\&gt;\&gt;let $\mbox{visited}[i]=0$;\\&#10;\&gt;for $i=1$ to $n$\\&#10;\&gt;\&gt;if $\mbox{visited}[i]=0$ \{\\&#10;\&gt;\&gt;\&gt;print ``A new partition'';\\&#10;\&gt;\&gt;\&gt;$\mbox{visit}(i)$;\\&#10;\&gt;\&gt;\}\\&#10;\}\\&#10;\end{tabbing}&#10;\end{minipage}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&#10;\usepackage{amsmath,color}&#10;\pagestyle{empty}&#10;\begin{document}&#10;&#10;\begin{minipage}{8cm}&#10;\begin{tabbing}&#10;\quad\=\quad\=\quad\=\quad\=\kill&#10;Subroutine $\mbox{visit}(i)$ \{\\&#10;\&gt;print $i$;\\&#10;\&gt;let $\mbox{visited}[i]=1$;\\&#10;\&gt;for each neighbor $j$ of $i$\\&#10;\&gt;\&gt;if $\mbox{visited}[j]=0$ \{\\&#10;\&gt;\&gt;\&gt;$\mbox{visit}(j)$;\\&#10;\&gt;\&gt;\}\\&#10;\}&#10;\end{tabbing}&#10;\end{minipage}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&#10;\usepackage{amsmath,color}&#10;\pagestyle{empty}&#10;\begin{document}&#10;&#10;\begin{minipage}{8cm}&#10;\begin{tabbing}&#10;\quad\=\quad\=\quad\=\quad\=\kill&#10;Algorithm DFS \{\\&#10;\&gt;for $i=1$ to $n$\\&#10;\&gt;\&gt;let $\mbox{visited}[i]=0$;\\&#10;\&gt;for $i=1$ to $n$\\&#10;\&gt;\&gt;if $\mbox{visited}[i]=0$ \{\\&#10;\&gt;\&gt;\&gt;print ``A new partition'';\\&#10;\&gt;\&gt;\&gt;$\mbox{visit}(i)$;\\&#10;\&gt;\&gt;\}\\&#10;\}\\&#10;\end{tabbing}&#10;\end{minipage}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&#10;\usepackage{amsmath,color}&#10;\pagestyle{empty}&#10;\begin{document}&#10;&#10;\begin{minipage}{8cm}&#10;\begin{tabbing}&#10;\quad\=\quad\=\quad\=\quad\=\kill&#10;Subroutine $\mbox{visit}(i)$ \{\\&#10;\&gt;print $i$;\\&#10;\&gt;let $\mbox{visited}[i]=1$;\\&#10;\&gt;for each neighbor $j$ of $i$\\&#10;\&gt;\&gt;if $\mbox{visited}[j]=0$ \{\\&#10;\&gt;\&gt;\&gt;$\mbox{visit}(j)$;\\&#10;\&gt;\&gt;\}\\&#10;\}&#10;\end{tabbing}&#10;\end{minipage}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\hrule\medskip&#10;&#10;\paragraph{Lemma~1} For each $i=1,\ldots,n$, node $i$ is printed out at most once.&#10;Moreover, at the beginning of each iteration of the for-loop of the main subroutine DFS,&#10;we have $\mbox{visited}[i]=1$ for each node $i$ that has been printed out.&#10;&#10;\medskip&#10;\hrule&#10;\medskip&#10;&#10;\paragraph{Proof} The lemma follows immediately from the  ``locking device'' that &#10;&#10;(1) $\mbox{visit}(i)$ can be called only&#10;if $\mbox{visited}[i]=0$; and&#10;&#10;(2) right after a node $i$&#10;is printed out, we immediately set $\mbox{visited}[i]=1$.&#10;&#10;&#10;\medskip&#10;\hrule&#10;\end{minipage}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\hrule\medskip&#10;&#10;\paragraph{Lemma~2}&#10;Consider the moment that the execution of the algorithm is&#10;about to call $\mbox{visit}(i)$ for some node $i$ with $\mbox{visited}[i]=0$.&#10;(Note that the subroutine call can either be from the main algorithm DFS or from &#10;the subroutine $\mbox{visit}$.)&#10;Let $V_0$ consist of the nodes $j$ with $\mbox{visited}[j]=0$ at the moment.&#10;Let $G_0$ be the subgraph of $G$ induced by $V_0$.&#10;The nodes printed out throughout the execution of this subroutine call&#10;are exactly the nodes belonging to the connected component of $G[V_0]$&#10;that contains $i$.&#10;&#10;\medskip&#10;\hrule&#10;\medskip&#10;&#10;\paragraph{Proof}&#10;We prove the lemma by &#10;induction on the number $|V_0|$ of nodes in $V_0$. The lemma holds&#10;trivially when $|V_0|=1$, i.e., $V_0=\{i\}$.&#10;%&#10;%To see the induction step, suppose that $|V_0|\geq 2$. &#10;%Let $\ell$ be the number of connected components of $G[V_0\setminus \{i\}]$ that contains at least one neighbor of $i$ in $G$.&#10;%By the inductive hypothesis, there will be exactly $\ell$ subroutine calls&#10;%$\mbox{visit}(j)$ for exactly $\ell$ neighbors $j$ of $i$ in $G[V_i]$ raised by the for-loop within subroutine $\mbox{visit}(i)$: For each $k=1,2,\ldots,\ell$, the $k$-th&#10;%such subroutine call prints out the nodes in the $k$-th connected component&#10;%of $G[V_0\setminus \{i\}]$ that contains at least one neighbor of $i$. &#10;%As a result, the nodes in the connected component&#10;%of $G[V_0]$ that contains $i$ are correctly printed out by  the execution of&#10;%$\mbox{visit}(i)$. &#10;&#10;\medskip&#10;&#10;(continued)&#10;%\medskip&#10;%\hrule&#10;\end{minipage}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%\hrule\medskip&#10;To see the induction step, suppose that $|V_0|\geq 2$. &#10;Let $\ell$ be the number of connected components of $G_0\setminus \{i\}$&#10;that contains at least one neighbor of $i$ in $G$.&#10;By the inductive hypothesis, &#10;the for-loop of $\mbox{visit}(i)$&#10;makes &#10;subroutine calls&#10;$\mbox{visit}(j)$ for {\color{red}exactly} $\ell$ neighbors $j$ of $i$ in $G[V_i]$ raised by the for-loop within subroutine $\mbox{visit}(i)$: For each $k=1,2,\ldots,\ell$, the $k$-th&#10;such subroutine call prints out the nodes in the $k$-th connected component&#10;of $G_0\setminus \{i\}$ that contains at least one neighbor of $i$. &#10;As a result, the nodes in the connected component&#10;of $G_0$ that contains $i$ are &#10;%correctly &#10;printed out by  the execution of&#10;$\mbox{visit}(i)$. &#10;&#10;&#10;\medskip&#10;\hrule&#10;\end{minipage}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96.85"/>
  <p:tag name="ORIGINALWIDTH" val="3899.512"/>
  <p:tag name="OUTPUTDPI" val="1200"/>
  <p:tag name="LATEXADDIN" val="\documentclass{article}&#10;\usepackage[bitstream-charter]{mathdesign}&#10;\usepackage[T1]{fontenc}&#10;\usepackage{amsmath,color}&#10;\pagestyle{empty}&#10;\begin{document}&#10;&#10;\begin{minipage}{11cm}&#10;\hrule\medskip&#10;&#10;\paragraph{Theorem~1}&#10;For each $i=0,1,\ldots,n$,&#10;at the end of the $i$-th iteration of the for-loop of the main algorithm DFS,&#10;the connected components of $G$ that contain at least one of nodes $1,2,\ldots,i$&#10;are correctly printed out without redundancy.&#10;&#10;\medskip&#10;\hrule&#10;\medskip&#10;&#10;\paragraph{Proof}&#10;We prove the theorem by induction on $i$.&#10;The theorem holds trivially for the base case, i.e., when $i=0$.&#10;As for the induction step, assume that the theorem holds for&#10;$i=k-1$ for some $k$ with $1\leq k\leq n$. &#10;&#10;&#10;\end{minipage}&#10;&#10;&#10;\end{document}"/>
  <p:tag name="IGUANATEXSIZE" val="20"/>
  <p:tag name="IGUANATEXCURSOR" val="707"/>
  <p:tag name="TRANSPARENCY" val="True"/>
  <p:tag name="FILENAME" val=""/>
  <p:tag name="INPUTTYPE" val="0"/>
  <p:tag name="LATEXENGINEID" val="0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%\hrule\medskip&#10;&#10;On the one hand, &#10;if $\mbox{visited}[k]=1$ holds&#10;at the beginning of the $k$-th&#10;iteration, then &#10;the $k$-th iteration does not print out anything.&#10;By the inductive hypothesis,&#10;the nodes&#10;in the connected components containing at least one of $1,2,\ldots, k$&#10;are already printed out. The theorem holds for $i=k$.&#10;&#10;\medskip&#10;&#10;On the other hand, &#10;if $\mbox{visited}[k]=0$ holds&#10;at the beginning of the $k$-th iteration, &#10;then the $k$-th iteration calls $\mbox{visit}(k)$.&#10;By Lemma~ and the inductive hypothesis, $V_0$ contains all nodes belonging to&#10;the connected component of $G$ that contains $k$.&#10;By Lemmas~1 and~2, the nodes in the connected component of $G$ that contains $k$&#10;is correctly printed out without redundancy throughout the execution of subroutine call $\mbox{visit}(k)$.&#10;Combining with the inductive hypothesis, the theorem holds for $i=k$.&#10;&#10;\medskip&#10;\hrule&#10;\end{minipage}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\hrule\medskip&#10;We have the following observations.&#10;\begin{itemize}&#10;\item DFS runs in $O(n)$ time (excluding that of its subroutine calls).&#10;\item visit$(i)$ runs in $O(\mbox{degree}(i) + 1)$ time (excluding that of its subroutine calls).&#10;\item visit$(i)$ is called at most once for each node $i$. (why?)&#10;\end{itemize}&#10;\medskip\hrule\medskip&#10;Therefore, the running time is $$O\left(n + \sum_i\left(\mbox{degree}(i)+1\right)\right)=O(n+m).$$&#10;\hrule&#10;\end{minipage}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&#10;\usepackage{amsmath,color}&#10;\pagestyle{empty}&#10;\begin{document}&#10;&#10;$n=6$&#10;&#10;$m=7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mbox{Upper bound} = O(m+n)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mbox{Lower bound} = \Omega(m+n)$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8cm}&#10;\begin{tabbing}&#10;\quad\=\quad\=\quad\=\quad\=\kill&#10;Algorithm DFS \{\\&#10;\&gt;{\color{green}let $t=0$;}\\&#10;\&gt;for $i=1$ to $n$\\&#10;\&gt;\&gt;let $\mbox{visited}[i]=0$;\\&#10;\&gt;for $i=1$ to $n$\\&#10;\&gt;\&gt;if $\mbox{visited}[i]=0$ \{\\&#10;\&gt;\&gt;\&gt;print ``A new partition'';\\&#10;\&gt;\&gt;\&gt;$\mbox{visit}(i)$;\\&#10;\&gt;\&gt;\}\\&#10;\}\\&#10;\end{tabbing}&#10;\end{minipage}&#10;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8cm}&#10;\begin{tabbing}&#10;\quad\=\quad\=\quad\=\quad\=\kill&#10;Subroutine $\mbox{visit}(i)$ \{\\&#10;\&gt;print $i$;\\&#10;\&gt;let $\mbox{visited}[i]=1$;\\&#10;\&gt;for each {\color{red}(outgoing)} neighbor $j$ of $i$\\&#10;\&gt;\&gt;if $\mbox{visited}[j]=0$ \{\\&#10;\&gt;\&gt;\&gt;$\mbox{visit}(j)$;\\&#10;\&gt;\&gt;\}\\&#10;\&gt;{\color{green}let $t=t+1$;}\\&#10;\&gt;{\color{green}let $f[i]=t$;}{\color{red}\ \ /\!/ finish time}\\&#10;\}&#10;\end{tabbing}&#10;\end{minipage}&#10;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8cm}&#10;\begin{tabbing}&#10;\quad\=\quad\=\quad\=\quad\=\kill&#10;Algorithm DFS \{\\&#10;\&gt;{\color{green}let $t=0$;}\\&#10;\&gt;for $i=1$ to $n$\\&#10;\&gt;\&gt;let $\mbox{visited}[i]=0$;\\&#10;\&gt;for $i=1$ to $n$\\&#10;\&gt;\&gt;if $\mbox{visited}[i]=0$ \{\\&#10;\&gt;\&gt;\&gt;print ``A new partition'';\\&#10;\&gt;\&gt;\&gt;$\mbox{visit}(i)$;\\&#10;\&gt;\&gt;\}\\&#10;\}\\&#10;\end{tabbing}&#10;\end{minipage}&#10;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8cm}&#10;\begin{tabbing}&#10;\quad\=\quad\=\quad\=\quad\=\kill&#10;Subroutine $\mbox{visit}(i)$ \{\\&#10;\&gt;print $i$;\\&#10;\&gt;let $\mbox{visited}[i]=1$;\\&#10;\&gt;for each {\color{red}(outgoing)} neighbor $j$ of $i$\\&#10;\&gt;\&gt;if $\mbox{visited}[j]=0$ \{\\&#10;\&gt;\&gt;\&gt;$\mbox{visit}(j)$;\\&#10;\&gt;\&gt;\}\\&#10;\&gt;{\color{green}let $t=t+1$;}\\&#10;\&gt;{\color{green}let $f[i]=t$;}{\color{red}\ \ /\!/ finish time}\\&#10;\}&#10;\end{tabbing}&#10;\end{minipage}&#10;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\mbox{Upper bound} = O(m+n)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\mbox{Lower bound} = \Omega(m+n)$&#10;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\hrule\medskip&#10;Each strongly connected component of graph $G=(V,E)$ is &#10;a {\bf maximal} subset $U$ of $V$ such that any two nodes in $U$ are &#10;reachable (through directed paths) from each other in $G$.&#10;\medskip\hrule&#10;\end{minipage}&#10;&#10;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8cm}&#10;\begin{tabbing}&#10;\quad\=\quad\=\quad\=\quad\=\kill&#10;Algorithm DFS \{\\&#10;\&gt;{\color{green}let $t=0$;}\\&#10;\&gt;for $i=1$ to $n$\\&#10;\&gt;\&gt;let $\mbox{visited}[i]=0$;\\&#10;\&gt;for $i=1$ to $n$\\&#10;\&gt;\&gt;if $\mbox{visited}[i]=0$ \{\\&#10;\&gt;\&gt;\&gt;print ``A new partition'';\\&#10;\&gt;\&gt;\&gt;$\mbox{visit}(i)$;\\&#10;\&gt;\&gt;\}\\&#10;\}\\&#10;\end{tabbing}&#10;\end{minipage}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V=\{1,2,3,4,5,6\}$&#10;&#10;$E=\{(1,2),(1,3),(2,4),(2,5),(3,4),(3,6),(4,6)\}$.&#10;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8cm}&#10;\begin{tabbing}&#10;\quad\=\quad\=\quad\=\quad\=\kill&#10;Subroutine $\mbox{visit}(i)$ \{\\&#10;\&gt;print $i$;\\&#10;\&gt;let $\mbox{visited}[i]=1$;\\&#10;\&gt;for each {\color{red}(outgoing)} neighbor $j$ of $i$\\&#10;\&gt;\&gt;if $\mbox{visited}[j]=0$ \{\\&#10;\&gt;\&gt;\&gt;$\mbox{visit}(j)$;\\&#10;\&gt;\&gt;\}\\&#10;\&gt;{\color{green}let $t=t+1$;}\\&#10;\&gt;{\color{green}let $f[i]=t$;}{\color{red}\ \ /\!/ finish time}\\&#10;\}&#10;\end{tabbing}&#10;\end{minipage}&#10;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4cm}&#10;Then, $C$ cannot have any incoming edge from any node of $G$ not in $C$. Why?&#10;\end{minipage}&#10;&#10;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7cm}&#10;Let $C$ be the strongly connected component of $G$ (and $G^T$) that contains the node $u$ with the largest finish time $f[u]$.&#10;\end{minipage}&#10;&#10;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11cm}&#10;Assume for a contradiction that $(v,w)$ is an incoming edge to $C$.&#10;Since $C$ is a strongly connected component of $G$, there cannot be any path from any&#10;node of $C$ to $v$ in $G$. Therefore, the finish time of $v$ has to be larger than any node in $C$ (why?), including $u$, a contradiction.&#10;\end{minipage}&#10;&#10;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5cm}&#10;$C$ cannot have any outgoing edge in $G^T$. \end{minipage}&#10;&#10;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\begin{minipage}{6cm}&#10;Since $C$ is strongly connected, running DFS on $G$ starting from $u$ will output all nodes in $C$ in the same partition.&#10;\end{minipage}&#10;&#10;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mbox{Upper bound} = O(m+n)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\usepackage{amsmath,color}&#10;\pagestyle{empty}&#10;\begin{document}&#10;&#10;$\mbox{Lower bound} = \Omega(m+n)$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PS_X" val="578.75"/>
  <p:tag name="EPS_Y" val="443.75"/>
  <p:tag name="EPS_H" val="21.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Space: $O(n^2)$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Insertion: $O(1)$ time&#10;&#10;Deletion: $O(1)$ time&#10;&#10;Query: $O(1)$ time&#10;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Insertion: $O(1)$ time&#10;&#10;Deletion: $O(\mbox{deg})$ time&#10;&#10;Query: $O(\mbox{deg})$ time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Space: $O(m+n)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&#10;&#10;\usepackage{amsmath,color}&#10;\pagestyle{empty}&#10;\begin{document}&#10;&#10;\begin{minipage}{11cm}&#10;\hrule\medskip&#10;Each connected component of graph $G=(V,E)$ is a {\bf maximal} subset&#10;$U$ of $V$ such that any two nodes in $U$ are connected in $G$.&#10;\medskip\hrule&#10;\end{minipage}&#10;&#10;\end{document}"/>
  <p:tag name="IGUANATEXSIZE" val="2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1812</TotalTime>
  <Words>998</Words>
  <Application>Microsoft Office PowerPoint</Application>
  <PresentationFormat>如螢幕大小 (4:3)</PresentationFormat>
  <Paragraphs>369</Paragraphs>
  <Slides>60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70" baseType="lpstr">
      <vt:lpstr>新細明體</vt:lpstr>
      <vt:lpstr>標楷體</vt:lpstr>
      <vt:lpstr>Arial</vt:lpstr>
      <vt:lpstr>Calibri</vt:lpstr>
      <vt:lpstr>Constantia</vt:lpstr>
      <vt:lpstr>Courier New</vt:lpstr>
      <vt:lpstr>Times New Roman</vt:lpstr>
      <vt:lpstr>Wingdings</vt:lpstr>
      <vt:lpstr>Wingdings 2</vt:lpstr>
      <vt:lpstr>流線</vt:lpstr>
      <vt:lpstr> 演算法設計與分析</vt:lpstr>
      <vt:lpstr>Outline</vt:lpstr>
      <vt:lpstr>Graph</vt:lpstr>
      <vt:lpstr>例如</vt:lpstr>
      <vt:lpstr>符號</vt:lpstr>
      <vt:lpstr>Examples</vt:lpstr>
      <vt:lpstr>一種表示法: adjacency matrix</vt:lpstr>
      <vt:lpstr>另一種表示法: adjacency list</vt:lpstr>
      <vt:lpstr>通常是後者</vt:lpstr>
      <vt:lpstr>三個問題</vt:lpstr>
      <vt:lpstr>Problem 1</vt:lpstr>
      <vt:lpstr>Connected components</vt:lpstr>
      <vt:lpstr>Definition</vt:lpstr>
      <vt:lpstr>Connected subgraph</vt:lpstr>
      <vt:lpstr>Observation</vt:lpstr>
      <vt:lpstr>The problem</vt:lpstr>
      <vt:lpstr>Question</vt:lpstr>
      <vt:lpstr>Depth-First Search</vt:lpstr>
      <vt:lpstr>Connected components</vt:lpstr>
      <vt:lpstr>Depth-First Search</vt:lpstr>
      <vt:lpstr>Lemma 1</vt:lpstr>
      <vt:lpstr>Lemma 2</vt:lpstr>
      <vt:lpstr>Lemma 2 (continued)</vt:lpstr>
      <vt:lpstr>Theorem 1</vt:lpstr>
      <vt:lpstr>Theorem 1</vt:lpstr>
      <vt:lpstr>Linear time</vt:lpstr>
      <vt:lpstr>「連通元件」的複雜度</vt:lpstr>
      <vt:lpstr>Problem 2</vt:lpstr>
      <vt:lpstr>Directed graph</vt:lpstr>
      <vt:lpstr>DAG</vt:lpstr>
      <vt:lpstr>The problem</vt:lpstr>
      <vt:lpstr>Examples</vt:lpstr>
      <vt:lpstr>How to solve the problem?</vt:lpstr>
      <vt:lpstr>Depth-First Search</vt:lpstr>
      <vt:lpstr>An algorithm</vt:lpstr>
      <vt:lpstr>Example A</vt:lpstr>
      <vt:lpstr>Example B</vt:lpstr>
      <vt:lpstr>正確性</vt:lpstr>
      <vt:lpstr>Case 2: visited[j] = 1</vt:lpstr>
      <vt:lpstr>Running time?</vt:lpstr>
      <vt:lpstr>「拓樸排序」的複雜度</vt:lpstr>
      <vt:lpstr>Problem 3</vt:lpstr>
      <vt:lpstr>Strongly connected component</vt:lpstr>
      <vt:lpstr>Example</vt:lpstr>
      <vt:lpstr>Observation</vt:lpstr>
      <vt:lpstr>The problem</vt:lpstr>
      <vt:lpstr>How to solve the problem?</vt:lpstr>
      <vt:lpstr>A linear-time algorithm</vt:lpstr>
      <vt:lpstr>Transpose of a graph</vt:lpstr>
      <vt:lpstr>Depth-First Search</vt:lpstr>
      <vt:lpstr>Transpose of a graph</vt:lpstr>
      <vt:lpstr>觀察一</vt:lpstr>
      <vt:lpstr>Reason</vt:lpstr>
      <vt:lpstr>For the transpose of G, …</vt:lpstr>
      <vt:lpstr>For example</vt:lpstr>
      <vt:lpstr>Correctness</vt:lpstr>
      <vt:lpstr>For example</vt:lpstr>
      <vt:lpstr>A linear-time algorithm</vt:lpstr>
      <vt:lpstr>「強連通元件」的難度</vt:lpstr>
      <vt:lpstr>We are done!!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機率</dc:title>
  <dc:creator>hil</dc:creator>
  <cp:lastModifiedBy>imac27-hil</cp:lastModifiedBy>
  <cp:revision>262</cp:revision>
  <dcterms:created xsi:type="dcterms:W3CDTF">2010-02-23T05:02:46Z</dcterms:created>
  <dcterms:modified xsi:type="dcterms:W3CDTF">2016-11-09T20:08:07Z</dcterms:modified>
</cp:coreProperties>
</file>